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9"/>
  </p:notesMasterIdLst>
  <p:sldIdLst>
    <p:sldId id="332" r:id="rId2"/>
    <p:sldId id="355" r:id="rId3"/>
    <p:sldId id="374" r:id="rId4"/>
    <p:sldId id="376" r:id="rId5"/>
    <p:sldId id="373" r:id="rId6"/>
    <p:sldId id="357" r:id="rId7"/>
    <p:sldId id="377" r:id="rId8"/>
    <p:sldId id="378" r:id="rId9"/>
    <p:sldId id="358" r:id="rId10"/>
    <p:sldId id="354" r:id="rId11"/>
    <p:sldId id="344" r:id="rId12"/>
    <p:sldId id="367" r:id="rId13"/>
    <p:sldId id="368" r:id="rId14"/>
    <p:sldId id="365" r:id="rId15"/>
    <p:sldId id="371" r:id="rId16"/>
    <p:sldId id="321" r:id="rId17"/>
    <p:sldId id="379" r:id="rId18"/>
  </p:sldIdLst>
  <p:sldSz cx="13442950" cy="7561263"/>
  <p:notesSz cx="6788150" cy="9917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8" autoAdjust="0"/>
    <p:restoredTop sz="95971" autoAdjust="0"/>
  </p:normalViewPr>
  <p:slideViewPr>
    <p:cSldViewPr snapToGrid="0">
      <p:cViewPr varScale="1">
        <p:scale>
          <a:sx n="89" d="100"/>
          <a:sy n="89" d="100"/>
        </p:scale>
        <p:origin x="120" y="468"/>
      </p:cViewPr>
      <p:guideLst>
        <p:guide orient="horz" pos="2382"/>
        <p:guide pos="4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4;&#1061;&#1056;&#1040;&#1053;&#1048;&#1058;&#1068;\&#1040;&#1085;&#1076;&#1088;&#1077;&#1081;\&#1040;&#1089;&#1087;&#1080;&#1088;&#1072;&#1085;&#1090;&#1091;&#1088;&#1072;\&#1044;&#1088;&#1091;&#1075;&#1080;&#1077;%20&#1080;&#1089;&#1089;&#1083;&#1077;&#1076;&#1086;&#1074;&#1072;&#1085;&#1080;&#1103;\&#1043;&#1088;&#1072;&#1085;&#1090;%20&#1052;&#1080;&#1085;&#1089;&#1087;&#1086;&#1088;&#1090;&#1072;\&#1052;&#1080;&#1085;&#1089;&#1087;&#1086;&#1088;&#1090;%205.07.2020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\Documents\&#1040;&#1085;&#1076;&#1088;&#1077;&#1081;\&#1040;&#1089;&#1087;&#1080;&#1088;&#1072;&#1085;&#1090;&#1091;&#1088;&#1072;\&#1044;&#1088;&#1091;&#1075;&#1080;&#1077;%20&#1080;&#1089;&#1089;&#1083;&#1077;&#1076;&#1086;&#1074;&#1072;&#1085;&#1080;&#1103;\&#1052;&#1072;&#1085;&#1078;&#1077;&#1083;&#1077;&#1081;%20&#1080;&#1089;&#1089;&#1083;&#1077;&#1076;&#1086;&#1074;&#1072;&#1085;&#1080;&#1077;\&#1052;&#1072;&#1088;&#1090;%202022\&#1054;&#1090;&#1074;&#1077;&#1090;&#1099;%20&#1084;&#1072;&#1088;&#1090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54;&#1061;&#1056;&#1040;&#1053;&#1048;&#1058;&#1068;\&#1040;&#1085;&#1076;&#1088;&#1077;&#1081;\&#1040;&#1089;&#1087;&#1080;&#1088;&#1072;&#1085;&#1090;&#1091;&#1088;&#1072;\&#1044;&#1088;&#1091;&#1075;&#1080;&#1077;%20&#1080;&#1089;&#1089;&#1083;&#1077;&#1076;&#1086;&#1074;&#1072;&#1085;&#1080;&#1103;\&#1043;&#1088;&#1072;&#1085;&#1090;%20&#1052;&#1080;&#1085;&#1089;&#1087;&#1086;&#1088;&#1090;&#1072;\&#1052;&#1080;&#1085;&#1089;&#1087;&#1086;&#1088;&#1090;%2015.07.202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drew\Documents\&#1040;&#1085;&#1076;&#1088;&#1077;&#1081;\&#1040;&#1089;&#1087;&#1080;&#1088;&#1072;&#1085;&#1090;&#1091;&#1088;&#1072;\&#1044;&#1088;&#1091;&#1075;&#1080;&#1077;%20&#1080;&#1089;&#1089;&#1083;&#1077;&#1076;&#1086;&#1074;&#1072;&#1085;&#1080;&#1103;\&#1052;&#1072;&#1085;&#1078;&#1077;&#1083;&#1077;&#1081;%20&#1080;&#1089;&#1089;&#1083;&#1077;&#1076;&#1086;&#1074;&#1072;&#1085;&#1080;&#1077;\&#1052;&#1072;&#1088;&#1090;%202022\&#1054;&#1090;&#1074;&#1077;&#1090;&#1099;%20&#1084;&#1072;&#1088;&#1090;%20202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w\Documents\&#1040;&#1085;&#1076;&#1088;&#1077;&#1081;\&#1040;&#1089;&#1087;&#1080;&#1088;&#1072;&#1085;&#1090;&#1091;&#1088;&#1072;\&#1044;&#1088;&#1091;&#1075;&#1080;&#1077;%20&#1080;&#1089;&#1089;&#1083;&#1077;&#1076;&#1086;&#1074;&#1072;&#1085;&#1080;&#1103;\&#1052;&#1072;&#1085;&#1078;&#1077;&#1083;&#1077;&#1081;%20&#1080;&#1089;&#1089;&#1083;&#1077;&#1076;&#1086;&#1074;&#1072;&#1085;&#1080;&#1077;\&#1052;&#1072;&#1088;&#1090;%202022\&#1054;&#1090;&#1074;&#1077;&#1090;&#1099;%20&#1084;&#1072;&#1088;&#1090;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w\Documents\&#1040;&#1085;&#1076;&#1088;&#1077;&#1081;\&#1040;&#1089;&#1087;&#1080;&#1088;&#1072;&#1085;&#1090;&#1091;&#1088;&#1072;\&#1044;&#1088;&#1091;&#1075;&#1080;&#1077;%20&#1080;&#1089;&#1089;&#1083;&#1077;&#1076;&#1086;&#1074;&#1072;&#1085;&#1080;&#1103;\&#1052;&#1072;&#1085;&#1078;&#1077;&#1083;&#1077;&#1081;%20&#1080;&#1089;&#1089;&#1083;&#1077;&#1076;&#1086;&#1074;&#1072;&#1085;&#1080;&#1077;\&#1052;&#1072;&#1088;&#1090;%202022\&#1054;&#1090;&#1074;&#1077;&#1090;&#1099;%20&#1084;&#1072;&#1088;&#1090;%20202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w\Documents\&#1040;&#1085;&#1076;&#1088;&#1077;&#1081;\&#1040;&#1089;&#1087;&#1080;&#1088;&#1072;&#1085;&#1090;&#1091;&#1088;&#1072;\&#1044;&#1088;&#1091;&#1075;&#1080;&#1077;%20&#1080;&#1089;&#1089;&#1083;&#1077;&#1076;&#1086;&#1074;&#1072;&#1085;&#1080;&#1103;\&#1052;&#1072;&#1085;&#1078;&#1077;&#1083;&#1077;&#1081;%20&#1080;&#1089;&#1089;&#1083;&#1077;&#1076;&#1086;&#1074;&#1072;&#1085;&#1080;&#1077;\&#1052;&#1072;&#1088;&#1090;%202022\&#1054;&#1090;&#1074;&#1077;&#1090;&#1099;%20&#1084;&#1072;&#1088;&#1090;%20202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70749084171965"/>
          <c:y val="0.23643641585429148"/>
          <c:w val="0.49044549509707225"/>
          <c:h val="0.52365077180479114"/>
        </c:manualLayout>
      </c:layout>
      <c:radarChart>
        <c:radarStyle val="marker"/>
        <c:varyColors val="0"/>
        <c:ser>
          <c:idx val="1"/>
          <c:order val="0"/>
          <c:tx>
            <c:v>Тренеры</c:v>
          </c:tx>
          <c:spPr>
            <a:effectLst/>
          </c:spPr>
          <c:cat>
            <c:strRef>
              <c:f>'[20.11.2019 ДЮСШ №2.xlsx]2. Значимые качества тренера'!$B$3:$U$3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Целеустремл.</c:v>
                </c:pt>
                <c:pt idx="3">
                  <c:v>Добросовестность</c:v>
                </c:pt>
                <c:pt idx="4">
                  <c:v>Самоконтроль</c:v>
                </c:pt>
                <c:pt idx="5">
                  <c:v>Открытость опыту</c:v>
                </c:pt>
                <c:pt idx="6">
                  <c:v>Трудолюбие</c:v>
                </c:pt>
                <c:pt idx="7">
                  <c:v>Решительность</c:v>
                </c:pt>
                <c:pt idx="8">
                  <c:v>Тех.-такт. комп.</c:v>
                </c:pt>
                <c:pt idx="9">
                  <c:v>Коммуникаб.</c:v>
                </c:pt>
                <c:pt idx="10">
                  <c:v>Доброжелат.</c:v>
                </c:pt>
                <c:pt idx="11">
                  <c:v>Справедливость</c:v>
                </c:pt>
                <c:pt idx="12">
                  <c:v>Инициативность</c:v>
                </c:pt>
                <c:pt idx="13">
                  <c:v>Психол. комп.</c:v>
                </c:pt>
                <c:pt idx="14">
                  <c:v>Методич. комп.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'[20.11.2019 ДЮСШ №2.xlsx]2. Значимые качества тренера'!$B$4:$U$4</c:f>
              <c:numCache>
                <c:formatCode>0.00</c:formatCode>
                <c:ptCount val="20"/>
                <c:pt idx="0">
                  <c:v>9.7272727272727266</c:v>
                </c:pt>
                <c:pt idx="1">
                  <c:v>9.6666666666666661</c:v>
                </c:pt>
                <c:pt idx="2">
                  <c:v>9.5151515151515156</c:v>
                </c:pt>
                <c:pt idx="3">
                  <c:v>9.46875</c:v>
                </c:pt>
                <c:pt idx="4">
                  <c:v>9.454545454545455</c:v>
                </c:pt>
                <c:pt idx="5">
                  <c:v>9.454545454545455</c:v>
                </c:pt>
                <c:pt idx="6">
                  <c:v>9.3939393939393945</c:v>
                </c:pt>
                <c:pt idx="7">
                  <c:v>9.3636363636363633</c:v>
                </c:pt>
                <c:pt idx="8">
                  <c:v>9.3333333333333339</c:v>
                </c:pt>
                <c:pt idx="9">
                  <c:v>9.3333333333333339</c:v>
                </c:pt>
                <c:pt idx="10">
                  <c:v>9.3030303030303028</c:v>
                </c:pt>
                <c:pt idx="11">
                  <c:v>9.2727272727272734</c:v>
                </c:pt>
                <c:pt idx="12">
                  <c:v>9.2727272727272734</c:v>
                </c:pt>
                <c:pt idx="13">
                  <c:v>9.2121212121212128</c:v>
                </c:pt>
                <c:pt idx="14">
                  <c:v>9.1515151515151523</c:v>
                </c:pt>
                <c:pt idx="15">
                  <c:v>9.1212121212121211</c:v>
                </c:pt>
                <c:pt idx="16">
                  <c:v>9.1212121212121211</c:v>
                </c:pt>
                <c:pt idx="17">
                  <c:v>9</c:v>
                </c:pt>
                <c:pt idx="18">
                  <c:v>8.9696969696969688</c:v>
                </c:pt>
                <c:pt idx="19">
                  <c:v>8.9090909090909083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0-4274-8B2B-DA62C6E665BF}"/>
            </c:ext>
          </c:extLst>
        </c:ser>
        <c:ser>
          <c:idx val="0"/>
          <c:order val="1"/>
          <c:tx>
            <c:v>Родители</c:v>
          </c:tx>
          <c:spPr>
            <a:effectLst/>
          </c:spPr>
          <c:cat>
            <c:strRef>
              <c:f>'[20.11.2019 ДЮСШ №2.xlsx]2. Значимые качества тренера'!$B$3:$U$3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Целеустремл.</c:v>
                </c:pt>
                <c:pt idx="3">
                  <c:v>Добросовестность</c:v>
                </c:pt>
                <c:pt idx="4">
                  <c:v>Самоконтроль</c:v>
                </c:pt>
                <c:pt idx="5">
                  <c:v>Открытость опыту</c:v>
                </c:pt>
                <c:pt idx="6">
                  <c:v>Трудолюбие</c:v>
                </c:pt>
                <c:pt idx="7">
                  <c:v>Решительность</c:v>
                </c:pt>
                <c:pt idx="8">
                  <c:v>Тех.-такт. комп.</c:v>
                </c:pt>
                <c:pt idx="9">
                  <c:v>Коммуникаб.</c:v>
                </c:pt>
                <c:pt idx="10">
                  <c:v>Доброжелат.</c:v>
                </c:pt>
                <c:pt idx="11">
                  <c:v>Справедливость</c:v>
                </c:pt>
                <c:pt idx="12">
                  <c:v>Инициативность</c:v>
                </c:pt>
                <c:pt idx="13">
                  <c:v>Психол. комп.</c:v>
                </c:pt>
                <c:pt idx="14">
                  <c:v>Методич. комп.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'[20.11.2019 ДЮСШ №2.xlsx]2. Значимые качества тренера'!$B$10:$U$10</c:f>
              <c:numCache>
                <c:formatCode>0.00</c:formatCode>
                <c:ptCount val="20"/>
                <c:pt idx="0">
                  <c:v>9.8149688149688146</c:v>
                </c:pt>
                <c:pt idx="1">
                  <c:v>9.5604166666666668</c:v>
                </c:pt>
                <c:pt idx="2">
                  <c:v>9.4854166666666675</c:v>
                </c:pt>
                <c:pt idx="3">
                  <c:v>9.6291666666666664</c:v>
                </c:pt>
                <c:pt idx="4">
                  <c:v>9.4333333333333336</c:v>
                </c:pt>
                <c:pt idx="5">
                  <c:v>9.2672233820459287</c:v>
                </c:pt>
                <c:pt idx="6">
                  <c:v>9.518828451882845</c:v>
                </c:pt>
                <c:pt idx="7">
                  <c:v>9.3611691022964507</c:v>
                </c:pt>
                <c:pt idx="8">
                  <c:v>9.5958333333333332</c:v>
                </c:pt>
                <c:pt idx="9">
                  <c:v>9.2854166666666664</c:v>
                </c:pt>
                <c:pt idx="10">
                  <c:v>9.4572025052192075</c:v>
                </c:pt>
                <c:pt idx="11">
                  <c:v>9.6805845511482254</c:v>
                </c:pt>
                <c:pt idx="12">
                  <c:v>9.1916666666666664</c:v>
                </c:pt>
                <c:pt idx="13">
                  <c:v>9.5807127882599588</c:v>
                </c:pt>
                <c:pt idx="14">
                  <c:v>9.3229166666666661</c:v>
                </c:pt>
                <c:pt idx="15">
                  <c:v>9.2203742203742198</c:v>
                </c:pt>
                <c:pt idx="16">
                  <c:v>8.6826722338204601</c:v>
                </c:pt>
                <c:pt idx="17">
                  <c:v>8.9895833333333339</c:v>
                </c:pt>
                <c:pt idx="18">
                  <c:v>8.6437500000000007</c:v>
                </c:pt>
                <c:pt idx="19">
                  <c:v>8.3270833333333325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0-4274-8B2B-DA62C6E665BF}"/>
            </c:ext>
          </c:extLst>
        </c:ser>
        <c:ser>
          <c:idx val="2"/>
          <c:order val="2"/>
          <c:tx>
            <c:v>Спортсмены</c:v>
          </c:tx>
          <c:spPr>
            <a:effectLst/>
          </c:spPr>
          <c:cat>
            <c:strRef>
              <c:f>'[20.11.2019 ДЮСШ №2.xlsx]2. Значимые качества тренера'!$B$3:$U$3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Целеустремл.</c:v>
                </c:pt>
                <c:pt idx="3">
                  <c:v>Добросовестность</c:v>
                </c:pt>
                <c:pt idx="4">
                  <c:v>Самоконтроль</c:v>
                </c:pt>
                <c:pt idx="5">
                  <c:v>Открытость опыту</c:v>
                </c:pt>
                <c:pt idx="6">
                  <c:v>Трудолюбие</c:v>
                </c:pt>
                <c:pt idx="7">
                  <c:v>Решительность</c:v>
                </c:pt>
                <c:pt idx="8">
                  <c:v>Тех.-такт. комп.</c:v>
                </c:pt>
                <c:pt idx="9">
                  <c:v>Коммуникаб.</c:v>
                </c:pt>
                <c:pt idx="10">
                  <c:v>Доброжелат.</c:v>
                </c:pt>
                <c:pt idx="11">
                  <c:v>Справедливость</c:v>
                </c:pt>
                <c:pt idx="12">
                  <c:v>Инициативность</c:v>
                </c:pt>
                <c:pt idx="13">
                  <c:v>Психол. комп.</c:v>
                </c:pt>
                <c:pt idx="14">
                  <c:v>Методич. комп.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'[20.11.2019 ДЮСШ №2.xlsx]2. Значимые качества тренера'!$B$16:$U$16</c:f>
              <c:numCache>
                <c:formatCode>0.00</c:formatCode>
                <c:ptCount val="20"/>
                <c:pt idx="0">
                  <c:v>9.6645768025078365</c:v>
                </c:pt>
                <c:pt idx="1">
                  <c:v>9.4124999999999996</c:v>
                </c:pt>
                <c:pt idx="2">
                  <c:v>9.5124999999999993</c:v>
                </c:pt>
                <c:pt idx="3">
                  <c:v>9.1656250000000004</c:v>
                </c:pt>
                <c:pt idx="4">
                  <c:v>9.2624999999999993</c:v>
                </c:pt>
                <c:pt idx="5">
                  <c:v>9.2523659305993693</c:v>
                </c:pt>
                <c:pt idx="6">
                  <c:v>9.35</c:v>
                </c:pt>
                <c:pt idx="7">
                  <c:v>9.3134796238244508</c:v>
                </c:pt>
                <c:pt idx="8">
                  <c:v>9.407523510971787</c:v>
                </c:pt>
                <c:pt idx="9">
                  <c:v>9.1163522012578611</c:v>
                </c:pt>
                <c:pt idx="10">
                  <c:v>9.3899371069182394</c:v>
                </c:pt>
                <c:pt idx="11">
                  <c:v>9.4716981132075464</c:v>
                </c:pt>
                <c:pt idx="12">
                  <c:v>8.9398734177215182</c:v>
                </c:pt>
                <c:pt idx="13">
                  <c:v>9.3354430379746827</c:v>
                </c:pt>
                <c:pt idx="14">
                  <c:v>9.0603174603174601</c:v>
                </c:pt>
                <c:pt idx="15">
                  <c:v>8.8170347003154568</c:v>
                </c:pt>
                <c:pt idx="16">
                  <c:v>8.96875</c:v>
                </c:pt>
                <c:pt idx="17">
                  <c:v>9.0282131661441998</c:v>
                </c:pt>
                <c:pt idx="18">
                  <c:v>8.5093750000000004</c:v>
                </c:pt>
                <c:pt idx="19">
                  <c:v>7.9561128526645772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0-4274-8B2B-DA62C6E66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861888"/>
        <c:axId val="87867776"/>
      </c:radarChart>
      <c:catAx>
        <c:axId val="8786188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7867776"/>
        <c:crosses val="autoZero"/>
        <c:auto val="1"/>
        <c:lblAlgn val="ctr"/>
        <c:lblOffset val="100"/>
        <c:noMultiLvlLbl val="0"/>
      </c:catAx>
      <c:valAx>
        <c:axId val="87867776"/>
        <c:scaling>
          <c:orientation val="minMax"/>
          <c:max val="10"/>
          <c:min val="7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6350"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78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ТРт!$A$171</c:f>
              <c:strCache>
                <c:ptCount val="1"/>
                <c:pt idx="0">
                  <c:v>Мужской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ТРт!$B$164:$O$164</c:f>
              <c:strCache>
                <c:ptCount val="14"/>
                <c:pt idx="0">
                  <c:v>Взаимоотн. с воспит.</c:v>
                </c:pt>
                <c:pt idx="1">
                  <c:v>Профессией</c:v>
                </c:pt>
                <c:pt idx="2">
                  <c:v>Взаимоотн. с родит.</c:v>
                </c:pt>
                <c:pt idx="3">
                  <c:v>Местом работы</c:v>
                </c:pt>
                <c:pt idx="4">
                  <c:v>Взаимоотнош. с колл.</c:v>
                </c:pt>
                <c:pt idx="5">
                  <c:v>Психол. подготовкой</c:v>
                </c:pt>
                <c:pt idx="6">
                  <c:v>Проф. подготовкой</c:v>
                </c:pt>
                <c:pt idx="7">
                  <c:v>Взаимоотн. с админ.</c:v>
                </c:pt>
                <c:pt idx="8">
                  <c:v>Метод. подготовкой</c:v>
                </c:pt>
                <c:pt idx="9">
                  <c:v>Отнош. к трен. восп.</c:v>
                </c:pt>
                <c:pt idx="10">
                  <c:v>Отнош. род. к занят.</c:v>
                </c:pt>
                <c:pt idx="11">
                  <c:v>Достиг. рез. в проф.</c:v>
                </c:pt>
                <c:pt idx="12">
                  <c:v>Заработной платой</c:v>
                </c:pt>
                <c:pt idx="13">
                  <c:v>Мат.-тех. базой</c:v>
                </c:pt>
              </c:strCache>
            </c:strRef>
          </c:cat>
          <c:val>
            <c:numRef>
              <c:f>ТРт!$B$178:$O$178</c:f>
              <c:numCache>
                <c:formatCode>0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92.391304347826093</c:v>
                </c:pt>
                <c:pt idx="3">
                  <c:v>92.391304347826093</c:v>
                </c:pt>
                <c:pt idx="4">
                  <c:v>90.217391304347828</c:v>
                </c:pt>
                <c:pt idx="5">
                  <c:v>90</c:v>
                </c:pt>
                <c:pt idx="6">
                  <c:v>88.043478260869563</c:v>
                </c:pt>
                <c:pt idx="7">
                  <c:v>88.043478260869563</c:v>
                </c:pt>
                <c:pt idx="8">
                  <c:v>81.521739130434781</c:v>
                </c:pt>
                <c:pt idx="9">
                  <c:v>86.956521739130437</c:v>
                </c:pt>
                <c:pt idx="10">
                  <c:v>78.260869565217391</c:v>
                </c:pt>
                <c:pt idx="11">
                  <c:v>60.869565217391312</c:v>
                </c:pt>
                <c:pt idx="12">
                  <c:v>54.347826086956516</c:v>
                </c:pt>
                <c:pt idx="13">
                  <c:v>51.086956521739133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B-42DC-B370-A1DE6A34BA7B}"/>
            </c:ext>
          </c:extLst>
        </c:ser>
        <c:ser>
          <c:idx val="1"/>
          <c:order val="1"/>
          <c:tx>
            <c:strRef>
              <c:f>ТРт!$A$180</c:f>
              <c:strCache>
                <c:ptCount val="1"/>
                <c:pt idx="0">
                  <c:v>Женский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ТРт!$B$164:$O$164</c:f>
              <c:strCache>
                <c:ptCount val="14"/>
                <c:pt idx="0">
                  <c:v>Взаимоотн. с воспит.</c:v>
                </c:pt>
                <c:pt idx="1">
                  <c:v>Профессией</c:v>
                </c:pt>
                <c:pt idx="2">
                  <c:v>Взаимоотн. с родит.</c:v>
                </c:pt>
                <c:pt idx="3">
                  <c:v>Местом работы</c:v>
                </c:pt>
                <c:pt idx="4">
                  <c:v>Взаимоотнош. с колл.</c:v>
                </c:pt>
                <c:pt idx="5">
                  <c:v>Психол. подготовкой</c:v>
                </c:pt>
                <c:pt idx="6">
                  <c:v>Проф. подготовкой</c:v>
                </c:pt>
                <c:pt idx="7">
                  <c:v>Взаимоотн. с админ.</c:v>
                </c:pt>
                <c:pt idx="8">
                  <c:v>Метод. подготовкой</c:v>
                </c:pt>
                <c:pt idx="9">
                  <c:v>Отнош. к трен. восп.</c:v>
                </c:pt>
                <c:pt idx="10">
                  <c:v>Отнош. род. к занят.</c:v>
                </c:pt>
                <c:pt idx="11">
                  <c:v>Достиг. рез. в проф.</c:v>
                </c:pt>
                <c:pt idx="12">
                  <c:v>Заработной платой</c:v>
                </c:pt>
                <c:pt idx="13">
                  <c:v>Мат.-тех. базой</c:v>
                </c:pt>
              </c:strCache>
            </c:strRef>
          </c:cat>
          <c:val>
            <c:numRef>
              <c:f>ТРт!$B$187:$O$187</c:f>
              <c:numCache>
                <c:formatCode>0</c:formatCode>
                <c:ptCount val="14"/>
                <c:pt idx="0">
                  <c:v>100</c:v>
                </c:pt>
                <c:pt idx="1">
                  <c:v>96</c:v>
                </c:pt>
                <c:pt idx="2">
                  <c:v>100</c:v>
                </c:pt>
                <c:pt idx="3">
                  <c:v>96</c:v>
                </c:pt>
                <c:pt idx="4">
                  <c:v>96</c:v>
                </c:pt>
                <c:pt idx="5">
                  <c:v>94</c:v>
                </c:pt>
                <c:pt idx="6">
                  <c:v>96</c:v>
                </c:pt>
                <c:pt idx="7">
                  <c:v>86</c:v>
                </c:pt>
                <c:pt idx="8">
                  <c:v>94</c:v>
                </c:pt>
                <c:pt idx="9">
                  <c:v>82</c:v>
                </c:pt>
                <c:pt idx="10">
                  <c:v>74</c:v>
                </c:pt>
                <c:pt idx="11">
                  <c:v>68</c:v>
                </c:pt>
                <c:pt idx="12">
                  <c:v>72</c:v>
                </c:pt>
                <c:pt idx="1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BB-42DC-B370-A1DE6A34BA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212992"/>
        <c:axId val="112243456"/>
      </c:barChart>
      <c:catAx>
        <c:axId val="11221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243456"/>
        <c:crosses val="autoZero"/>
        <c:auto val="1"/>
        <c:lblAlgn val="ctr"/>
        <c:lblOffset val="100"/>
        <c:noMultiLvlLbl val="0"/>
      </c:catAx>
      <c:valAx>
        <c:axId val="1122434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1221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92D050"/>
    </a:solidFill>
    <a:ln w="9525" cap="flat" cmpd="sng" algn="ctr">
      <a:solidFill>
        <a:srgbClr val="92D050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[Ответы март 2022.xlsx]Удовлетворенность!Сводная таблица13</c:name>
    <c:fmtId val="-1"/>
  </c:pivotSource>
  <c:chart>
    <c:autoTitleDeleted val="1"/>
    <c:pivotFmts>
      <c:pivotFmt>
        <c:idx val="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ellipsis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Удовлетворенность!$B$3</c:f>
              <c:strCache>
                <c:ptCount val="1"/>
                <c:pt idx="0">
                  <c:v>Итог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Удовлетворенность!$A$4:$A$17</c:f>
              <c:strCache>
                <c:ptCount val="14"/>
                <c:pt idx="0">
                  <c:v>Своей профессией</c:v>
                </c:pt>
                <c:pt idx="1">
                  <c:v>Взаимоотн. с воспит.</c:v>
                </c:pt>
                <c:pt idx="2">
                  <c:v>Проф. подготовкой</c:v>
                </c:pt>
                <c:pt idx="3">
                  <c:v>Взаимоотн. с родит.</c:v>
                </c:pt>
                <c:pt idx="4">
                  <c:v>Взаимоотн. с админ.</c:v>
                </c:pt>
                <c:pt idx="5">
                  <c:v>Психол. подготовкой</c:v>
                </c:pt>
                <c:pt idx="6">
                  <c:v>Метод. подготовкой</c:v>
                </c:pt>
                <c:pt idx="7">
                  <c:v>Местом работы</c:v>
                </c:pt>
                <c:pt idx="8">
                  <c:v>Взаимоотнош. с колл.</c:v>
                </c:pt>
                <c:pt idx="9">
                  <c:v>Отнош. к трен. восп.</c:v>
                </c:pt>
                <c:pt idx="10">
                  <c:v>Отнош. род. к занят.</c:v>
                </c:pt>
                <c:pt idx="11">
                  <c:v>Достиг. рез. в проф.</c:v>
                </c:pt>
                <c:pt idx="12">
                  <c:v>Заработной платой</c:v>
                </c:pt>
                <c:pt idx="13">
                  <c:v>Мат.-тех. базой</c:v>
                </c:pt>
              </c:strCache>
            </c:strRef>
          </c:cat>
          <c:val>
            <c:numRef>
              <c:f>Удовлетворенность!$B$4:$B$17</c:f>
              <c:numCache>
                <c:formatCode>0%</c:formatCode>
                <c:ptCount val="14"/>
                <c:pt idx="0">
                  <c:v>0.90625</c:v>
                </c:pt>
                <c:pt idx="1">
                  <c:v>0.875</c:v>
                </c:pt>
                <c:pt idx="2">
                  <c:v>0.84375</c:v>
                </c:pt>
                <c:pt idx="3">
                  <c:v>0.8125</c:v>
                </c:pt>
                <c:pt idx="4">
                  <c:v>0.8125</c:v>
                </c:pt>
                <c:pt idx="5">
                  <c:v>0.78125</c:v>
                </c:pt>
                <c:pt idx="6">
                  <c:v>0.78125</c:v>
                </c:pt>
                <c:pt idx="7">
                  <c:v>0.71875</c:v>
                </c:pt>
                <c:pt idx="8">
                  <c:v>0.6875</c:v>
                </c:pt>
                <c:pt idx="9">
                  <c:v>0.625</c:v>
                </c:pt>
                <c:pt idx="10">
                  <c:v>0.46875</c:v>
                </c:pt>
                <c:pt idx="11">
                  <c:v>0.46875</c:v>
                </c:pt>
                <c:pt idx="12">
                  <c:v>0.375</c:v>
                </c:pt>
                <c:pt idx="13">
                  <c:v>0.1875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7-475D-AE49-52EF57204A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288128"/>
        <c:axId val="112290816"/>
      </c:barChart>
      <c:catAx>
        <c:axId val="11228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290816"/>
        <c:crosses val="autoZero"/>
        <c:auto val="1"/>
        <c:lblAlgn val="ctr"/>
        <c:lblOffset val="100"/>
        <c:noMultiLvlLbl val="0"/>
      </c:catAx>
      <c:valAx>
        <c:axId val="11229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28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11228793573228E-2"/>
          <c:y val="2.1079074860001795E-2"/>
          <c:w val="0.89296080320510174"/>
          <c:h val="0.4601277015030064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Своей профессией</c:v>
                </c:pt>
                <c:pt idx="1">
                  <c:v>Достигнутыми результ. </c:v>
                </c:pt>
                <c:pt idx="2">
                  <c:v>Взаимоотношениями с админ. </c:v>
                </c:pt>
                <c:pt idx="3">
                  <c:v>Взаимоотношениями с коллегами</c:v>
                </c:pt>
                <c:pt idx="4">
                  <c:v>Взаимоотношениями с воспитанниками</c:v>
                </c:pt>
                <c:pt idx="5">
                  <c:v>Взаимоотношениям с родителями воспитанников</c:v>
                </c:pt>
                <c:pt idx="6">
                  <c:v>Отношением родителей к занятиям детей</c:v>
                </c:pt>
                <c:pt idx="7">
                  <c:v>Отношением к тренировкам воспитанников</c:v>
                </c:pt>
                <c:pt idx="8">
                  <c:v>Своей профессиональной подготовкой в целом</c:v>
                </c:pt>
                <c:pt idx="9">
                  <c:v>Своей методической подготовкой</c:v>
                </c:pt>
                <c:pt idx="10">
                  <c:v>Своей психологической подготовкой</c:v>
                </c:pt>
                <c:pt idx="11">
                  <c:v>Материально-технической базой </c:v>
                </c:pt>
                <c:pt idx="12">
                  <c:v>Местом работы</c:v>
                </c:pt>
                <c:pt idx="13">
                  <c:v>Заработной платой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1-C71A-4C04-A88D-EE2A951643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Своей профессией</c:v>
                </c:pt>
                <c:pt idx="1">
                  <c:v>Достигнутыми результ. </c:v>
                </c:pt>
                <c:pt idx="2">
                  <c:v>Взаимоотношениями с админ. </c:v>
                </c:pt>
                <c:pt idx="3">
                  <c:v>Взаимоотношениями с коллегами</c:v>
                </c:pt>
                <c:pt idx="4">
                  <c:v>Взаимоотношениями с воспитанниками</c:v>
                </c:pt>
                <c:pt idx="5">
                  <c:v>Взаимоотношениям с родителями воспитанников</c:v>
                </c:pt>
                <c:pt idx="6">
                  <c:v>Отношением родителей к занятиям детей</c:v>
                </c:pt>
                <c:pt idx="7">
                  <c:v>Отношением к тренировкам воспитанников</c:v>
                </c:pt>
                <c:pt idx="8">
                  <c:v>Своей профессиональной подготовкой в целом</c:v>
                </c:pt>
                <c:pt idx="9">
                  <c:v>Своей методической подготовкой</c:v>
                </c:pt>
                <c:pt idx="10">
                  <c:v>Своей психологической подготовкой</c:v>
                </c:pt>
                <c:pt idx="11">
                  <c:v>Материально-технической базой </c:v>
                </c:pt>
                <c:pt idx="12">
                  <c:v>Местом работы</c:v>
                </c:pt>
                <c:pt idx="13">
                  <c:v>Заработной платой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2-C71A-4C04-A88D-EE2A95164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11434752"/>
        <c:axId val="111444736"/>
      </c:barChar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Своей профессией</c:v>
                </c:pt>
                <c:pt idx="1">
                  <c:v>Достигнутыми результ. </c:v>
                </c:pt>
                <c:pt idx="2">
                  <c:v>Взаимоотношениями с админ. </c:v>
                </c:pt>
                <c:pt idx="3">
                  <c:v>Взаимоотношениями с коллегами</c:v>
                </c:pt>
                <c:pt idx="4">
                  <c:v>Взаимоотношениями с воспитанниками</c:v>
                </c:pt>
                <c:pt idx="5">
                  <c:v>Взаимоотношениям с родителями воспитанников</c:v>
                </c:pt>
                <c:pt idx="6">
                  <c:v>Отношением родителей к занятиям детей</c:v>
                </c:pt>
                <c:pt idx="7">
                  <c:v>Отношением к тренировкам воспитанников</c:v>
                </c:pt>
                <c:pt idx="8">
                  <c:v>Своей профессиональной подготовкой в целом</c:v>
                </c:pt>
                <c:pt idx="9">
                  <c:v>Своей методической подготовкой</c:v>
                </c:pt>
                <c:pt idx="10">
                  <c:v>Своей психологической подготовкой</c:v>
                </c:pt>
                <c:pt idx="11">
                  <c:v>Материально-технической базой </c:v>
                </c:pt>
                <c:pt idx="12">
                  <c:v>Местом работы</c:v>
                </c:pt>
                <c:pt idx="13">
                  <c:v>Заработной платой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83</c:v>
                </c:pt>
                <c:pt idx="3">
                  <c:v>100</c:v>
                </c:pt>
                <c:pt idx="4">
                  <c:v>100</c:v>
                </c:pt>
                <c:pt idx="5">
                  <c:v>52</c:v>
                </c:pt>
                <c:pt idx="6">
                  <c:v>30</c:v>
                </c:pt>
                <c:pt idx="7">
                  <c:v>83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78</c:v>
                </c:pt>
                <c:pt idx="12">
                  <c:v>89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A-4C04-A88D-EE2A95164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11452160"/>
        <c:axId val="111446272"/>
      </c:barChart>
      <c:catAx>
        <c:axId val="11143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444736"/>
        <c:crosses val="autoZero"/>
        <c:auto val="1"/>
        <c:lblAlgn val="ctr"/>
        <c:lblOffset val="100"/>
        <c:noMultiLvlLbl val="0"/>
      </c:catAx>
      <c:valAx>
        <c:axId val="11144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434752"/>
        <c:crosses val="autoZero"/>
        <c:crossBetween val="between"/>
      </c:valAx>
      <c:valAx>
        <c:axId val="111446272"/>
        <c:scaling>
          <c:orientation val="minMax"/>
          <c:max val="1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452160"/>
        <c:crosses val="max"/>
        <c:crossBetween val="between"/>
      </c:valAx>
      <c:catAx>
        <c:axId val="111452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44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64035747998983"/>
          <c:y val="0.26766893671217257"/>
          <c:w val="0.58360606283462702"/>
          <c:h val="0.54444798523639704"/>
        </c:manualLayout>
      </c:layout>
      <c:radarChart>
        <c:radarStyle val="marker"/>
        <c:varyColors val="0"/>
        <c:ser>
          <c:idx val="0"/>
          <c:order val="0"/>
          <c:tx>
            <c:strRef>
              <c:f>Триада!$A$4</c:f>
              <c:strCache>
                <c:ptCount val="1"/>
                <c:pt idx="0">
                  <c:v>Тр-ры (М)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Триада!$B$4:$U$4</c:f>
              <c:numCache>
                <c:formatCode>0.00</c:formatCode>
                <c:ptCount val="20"/>
                <c:pt idx="0">
                  <c:v>9.9130434782608692</c:v>
                </c:pt>
                <c:pt idx="1">
                  <c:v>9.8695652173913047</c:v>
                </c:pt>
                <c:pt idx="2">
                  <c:v>9.7608695652173907</c:v>
                </c:pt>
                <c:pt idx="3">
                  <c:v>9.7608695652173907</c:v>
                </c:pt>
                <c:pt idx="4">
                  <c:v>9.8695652173913047</c:v>
                </c:pt>
                <c:pt idx="5">
                  <c:v>9.8260869565217384</c:v>
                </c:pt>
                <c:pt idx="6">
                  <c:v>9.5333333333333332</c:v>
                </c:pt>
                <c:pt idx="7">
                  <c:v>9.6304347826086953</c:v>
                </c:pt>
                <c:pt idx="8">
                  <c:v>9.5111111111111111</c:v>
                </c:pt>
                <c:pt idx="9">
                  <c:v>9.6304347826086953</c:v>
                </c:pt>
                <c:pt idx="10">
                  <c:v>9.7391304347826093</c:v>
                </c:pt>
                <c:pt idx="11">
                  <c:v>9.5652173913043477</c:v>
                </c:pt>
                <c:pt idx="12">
                  <c:v>9.4222222222222225</c:v>
                </c:pt>
                <c:pt idx="13">
                  <c:v>9.4130434782608692</c:v>
                </c:pt>
                <c:pt idx="14">
                  <c:v>9.1739130434782616</c:v>
                </c:pt>
                <c:pt idx="15">
                  <c:v>9.4444444444444446</c:v>
                </c:pt>
                <c:pt idx="16">
                  <c:v>9.3260869565217384</c:v>
                </c:pt>
                <c:pt idx="17">
                  <c:v>8.8913043478260878</c:v>
                </c:pt>
                <c:pt idx="18">
                  <c:v>9.4782608695652169</c:v>
                </c:pt>
                <c:pt idx="19">
                  <c:v>9.3695652173913047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4B-4235-B63A-1D1198402B96}"/>
            </c:ext>
          </c:extLst>
        </c:ser>
        <c:ser>
          <c:idx val="1"/>
          <c:order val="1"/>
          <c:tx>
            <c:strRef>
              <c:f>Триада!$A$5</c:f>
              <c:strCache>
                <c:ptCount val="1"/>
                <c:pt idx="0">
                  <c:v>Тр-ры (Ж)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Триада!$B$5:$U$5</c:f>
              <c:numCache>
                <c:formatCode>0.00</c:formatCode>
                <c:ptCount val="20"/>
                <c:pt idx="0">
                  <c:v>10</c:v>
                </c:pt>
                <c:pt idx="1">
                  <c:v>9.84</c:v>
                </c:pt>
                <c:pt idx="2">
                  <c:v>9.9166666666666661</c:v>
                </c:pt>
                <c:pt idx="3">
                  <c:v>9.84</c:v>
                </c:pt>
                <c:pt idx="4">
                  <c:v>9.68</c:v>
                </c:pt>
                <c:pt idx="5">
                  <c:v>9.8800000000000008</c:v>
                </c:pt>
                <c:pt idx="6">
                  <c:v>9.68</c:v>
                </c:pt>
                <c:pt idx="7">
                  <c:v>9.44</c:v>
                </c:pt>
                <c:pt idx="8">
                  <c:v>9.64</c:v>
                </c:pt>
                <c:pt idx="9">
                  <c:v>9.48</c:v>
                </c:pt>
                <c:pt idx="10">
                  <c:v>9.8000000000000007</c:v>
                </c:pt>
                <c:pt idx="11">
                  <c:v>9.52</c:v>
                </c:pt>
                <c:pt idx="12">
                  <c:v>9.52</c:v>
                </c:pt>
                <c:pt idx="13">
                  <c:v>9.44</c:v>
                </c:pt>
                <c:pt idx="14">
                  <c:v>9.08</c:v>
                </c:pt>
                <c:pt idx="15">
                  <c:v>9.1199999999999992</c:v>
                </c:pt>
                <c:pt idx="16">
                  <c:v>9.6</c:v>
                </c:pt>
                <c:pt idx="17">
                  <c:v>9.48</c:v>
                </c:pt>
                <c:pt idx="18">
                  <c:v>9.36</c:v>
                </c:pt>
                <c:pt idx="19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4B-4235-B63A-1D1198402B96}"/>
            </c:ext>
          </c:extLst>
        </c:ser>
        <c:ser>
          <c:idx val="2"/>
          <c:order val="2"/>
          <c:tx>
            <c:strRef>
              <c:f>Триада!$A$6</c:f>
              <c:strCache>
                <c:ptCount val="1"/>
                <c:pt idx="0">
                  <c:v>Род-ли (М)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Триада!$B$6:$U$6</c:f>
              <c:numCache>
                <c:formatCode>0.00</c:formatCode>
                <c:ptCount val="20"/>
                <c:pt idx="0">
                  <c:v>9.920454545454545</c:v>
                </c:pt>
                <c:pt idx="1">
                  <c:v>9.9090909090909083</c:v>
                </c:pt>
                <c:pt idx="2">
                  <c:v>9.7727272727272734</c:v>
                </c:pt>
                <c:pt idx="3">
                  <c:v>9.829545454545455</c:v>
                </c:pt>
                <c:pt idx="4">
                  <c:v>9.7727272727272734</c:v>
                </c:pt>
                <c:pt idx="5">
                  <c:v>9.8636363636363633</c:v>
                </c:pt>
                <c:pt idx="6">
                  <c:v>9.75</c:v>
                </c:pt>
                <c:pt idx="7">
                  <c:v>9.6363636363636367</c:v>
                </c:pt>
                <c:pt idx="8">
                  <c:v>9.7613636363636367</c:v>
                </c:pt>
                <c:pt idx="9">
                  <c:v>9.704545454545455</c:v>
                </c:pt>
                <c:pt idx="10">
                  <c:v>9.7159090909090917</c:v>
                </c:pt>
                <c:pt idx="11">
                  <c:v>9.75</c:v>
                </c:pt>
                <c:pt idx="12">
                  <c:v>9.75</c:v>
                </c:pt>
                <c:pt idx="13">
                  <c:v>9.5909090909090917</c:v>
                </c:pt>
                <c:pt idx="14">
                  <c:v>9.704545454545455</c:v>
                </c:pt>
                <c:pt idx="15">
                  <c:v>9.6590909090909083</c:v>
                </c:pt>
                <c:pt idx="16">
                  <c:v>9.5227272727272734</c:v>
                </c:pt>
                <c:pt idx="17">
                  <c:v>8.9659090909090917</c:v>
                </c:pt>
                <c:pt idx="18">
                  <c:v>9.2159090909090917</c:v>
                </c:pt>
                <c:pt idx="19">
                  <c:v>9.2159090909090917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B-4235-B63A-1D1198402B96}"/>
            </c:ext>
          </c:extLst>
        </c:ser>
        <c:ser>
          <c:idx val="3"/>
          <c:order val="3"/>
          <c:tx>
            <c:strRef>
              <c:f>Триада!$A$7</c:f>
              <c:strCache>
                <c:ptCount val="1"/>
                <c:pt idx="0">
                  <c:v>Род-ли (Ж)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Триада!$B$7:$U$7</c:f>
              <c:numCache>
                <c:formatCode>0.00</c:formatCode>
                <c:ptCount val="20"/>
                <c:pt idx="0">
                  <c:v>9.9168900804289546</c:v>
                </c:pt>
                <c:pt idx="1">
                  <c:v>9.7855227882037532</c:v>
                </c:pt>
                <c:pt idx="2">
                  <c:v>9.8820375335120652</c:v>
                </c:pt>
                <c:pt idx="3">
                  <c:v>9.8155080213903751</c:v>
                </c:pt>
                <c:pt idx="4">
                  <c:v>9.844086021505376</c:v>
                </c:pt>
                <c:pt idx="5">
                  <c:v>9.8315508021390379</c:v>
                </c:pt>
                <c:pt idx="6">
                  <c:v>9.7801608579088466</c:v>
                </c:pt>
                <c:pt idx="7">
                  <c:v>9.7780748663101598</c:v>
                </c:pt>
                <c:pt idx="8">
                  <c:v>9.7807486631016047</c:v>
                </c:pt>
                <c:pt idx="9">
                  <c:v>9.7358490566037741</c:v>
                </c:pt>
                <c:pt idx="10">
                  <c:v>9.7533512064343171</c:v>
                </c:pt>
                <c:pt idx="11">
                  <c:v>9.692513368983958</c:v>
                </c:pt>
                <c:pt idx="12">
                  <c:v>9.584450402144773</c:v>
                </c:pt>
                <c:pt idx="13">
                  <c:v>9.689008042895443</c:v>
                </c:pt>
                <c:pt idx="14">
                  <c:v>9.624664879356569</c:v>
                </c:pt>
                <c:pt idx="15">
                  <c:v>9.591397849462366</c:v>
                </c:pt>
                <c:pt idx="16">
                  <c:v>9.206989247311828</c:v>
                </c:pt>
                <c:pt idx="17">
                  <c:v>9.4959785522788209</c:v>
                </c:pt>
                <c:pt idx="18">
                  <c:v>9.163978494623656</c:v>
                </c:pt>
                <c:pt idx="19">
                  <c:v>9.0322580645161299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4B-4235-B63A-1D1198402B96}"/>
            </c:ext>
          </c:extLst>
        </c:ser>
        <c:ser>
          <c:idx val="4"/>
          <c:order val="4"/>
          <c:tx>
            <c:strRef>
              <c:f>Триада!$A$8</c:f>
              <c:strCache>
                <c:ptCount val="1"/>
                <c:pt idx="0">
                  <c:v>Сп-ны (10-14, М)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75000"/>
                </a:schemeClr>
              </a:solidFill>
              <a:ln w="952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Триада!$B$8:$U$8</c:f>
              <c:numCache>
                <c:formatCode>0.00</c:formatCode>
                <c:ptCount val="20"/>
                <c:pt idx="0">
                  <c:v>9.8364485981308416</c:v>
                </c:pt>
                <c:pt idx="1">
                  <c:v>9.8317757009345801</c:v>
                </c:pt>
                <c:pt idx="2">
                  <c:v>9.8511627906976749</c:v>
                </c:pt>
                <c:pt idx="3">
                  <c:v>9.807511737089202</c:v>
                </c:pt>
                <c:pt idx="4">
                  <c:v>9.7102803738317753</c:v>
                </c:pt>
                <c:pt idx="5">
                  <c:v>9.7767441860465123</c:v>
                </c:pt>
                <c:pt idx="6">
                  <c:v>9.7772511848341228</c:v>
                </c:pt>
                <c:pt idx="7">
                  <c:v>9.8224299065420553</c:v>
                </c:pt>
                <c:pt idx="8">
                  <c:v>9.713615023474178</c:v>
                </c:pt>
                <c:pt idx="9">
                  <c:v>9.7383177570093462</c:v>
                </c:pt>
                <c:pt idx="10">
                  <c:v>9.727699530516432</c:v>
                </c:pt>
                <c:pt idx="11">
                  <c:v>9.5330188679245289</c:v>
                </c:pt>
                <c:pt idx="12">
                  <c:v>9.6367924528301891</c:v>
                </c:pt>
                <c:pt idx="13">
                  <c:v>9.6822429906542062</c:v>
                </c:pt>
                <c:pt idx="14">
                  <c:v>9.615023474178404</c:v>
                </c:pt>
                <c:pt idx="15">
                  <c:v>9.5116279069767433</c:v>
                </c:pt>
                <c:pt idx="16">
                  <c:v>9.3925233644859816</c:v>
                </c:pt>
                <c:pt idx="17">
                  <c:v>9.5767441860465112</c:v>
                </c:pt>
                <c:pt idx="18">
                  <c:v>9.3018867924528301</c:v>
                </c:pt>
                <c:pt idx="19">
                  <c:v>9.1860465116279073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4B-4235-B63A-1D1198402B96}"/>
            </c:ext>
          </c:extLst>
        </c:ser>
        <c:ser>
          <c:idx val="5"/>
          <c:order val="5"/>
          <c:tx>
            <c:strRef>
              <c:f>Триада!$A$9</c:f>
              <c:strCache>
                <c:ptCount val="1"/>
                <c:pt idx="0">
                  <c:v>Сп-ны (10-14, Ж)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Триада!$B$9:$U$9</c:f>
              <c:numCache>
                <c:formatCode>0.00</c:formatCode>
                <c:ptCount val="20"/>
                <c:pt idx="0">
                  <c:v>9.8882681564245818</c:v>
                </c:pt>
                <c:pt idx="1">
                  <c:v>9.6292134831460672</c:v>
                </c:pt>
                <c:pt idx="2">
                  <c:v>9.8491620111731848</c:v>
                </c:pt>
                <c:pt idx="3">
                  <c:v>9.7709497206703908</c:v>
                </c:pt>
                <c:pt idx="4">
                  <c:v>9.740112994350282</c:v>
                </c:pt>
                <c:pt idx="5">
                  <c:v>9.6101694915254239</c:v>
                </c:pt>
                <c:pt idx="6">
                  <c:v>9.6279069767441854</c:v>
                </c:pt>
                <c:pt idx="7">
                  <c:v>9.7471910112359552</c:v>
                </c:pt>
                <c:pt idx="8">
                  <c:v>9.5142857142857142</c:v>
                </c:pt>
                <c:pt idx="9">
                  <c:v>9.6536312849162016</c:v>
                </c:pt>
                <c:pt idx="10">
                  <c:v>9.4804469273743024</c:v>
                </c:pt>
                <c:pt idx="11">
                  <c:v>9.3965517241379306</c:v>
                </c:pt>
                <c:pt idx="12">
                  <c:v>9.517045454545455</c:v>
                </c:pt>
                <c:pt idx="13">
                  <c:v>9.5909090909090917</c:v>
                </c:pt>
                <c:pt idx="14">
                  <c:v>9.3828571428571426</c:v>
                </c:pt>
                <c:pt idx="15">
                  <c:v>9.1853932584269664</c:v>
                </c:pt>
                <c:pt idx="16">
                  <c:v>9.2514285714285709</c:v>
                </c:pt>
                <c:pt idx="17">
                  <c:v>9.4719101123595504</c:v>
                </c:pt>
                <c:pt idx="18">
                  <c:v>8.9382022471910112</c:v>
                </c:pt>
                <c:pt idx="19">
                  <c:v>8.6477272727272734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4B-4235-B63A-1D1198402B96}"/>
            </c:ext>
          </c:extLst>
        </c:ser>
        <c:ser>
          <c:idx val="6"/>
          <c:order val="6"/>
          <c:tx>
            <c:strRef>
              <c:f>Триада!$A$10</c:f>
              <c:strCache>
                <c:ptCount val="1"/>
                <c:pt idx="0">
                  <c:v>Сп-ны (15-19, М)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75000"/>
                </a:schemeClr>
              </a:solidFill>
              <a:ln w="952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Триада!$B$10:$U$10</c:f>
              <c:numCache>
                <c:formatCode>0.00</c:formatCode>
                <c:ptCount val="20"/>
                <c:pt idx="0">
                  <c:v>9.75</c:v>
                </c:pt>
                <c:pt idx="1">
                  <c:v>9.7058823529411757</c:v>
                </c:pt>
                <c:pt idx="2">
                  <c:v>9.5367647058823533</c:v>
                </c:pt>
                <c:pt idx="3">
                  <c:v>9.5333333333333332</c:v>
                </c:pt>
                <c:pt idx="4">
                  <c:v>9.514705882352942</c:v>
                </c:pt>
                <c:pt idx="5">
                  <c:v>9.4592592592592588</c:v>
                </c:pt>
                <c:pt idx="6">
                  <c:v>9.4779411764705888</c:v>
                </c:pt>
                <c:pt idx="7">
                  <c:v>9.4779411764705888</c:v>
                </c:pt>
                <c:pt idx="8">
                  <c:v>9.4044117647058822</c:v>
                </c:pt>
                <c:pt idx="9">
                  <c:v>9.4338235294117645</c:v>
                </c:pt>
                <c:pt idx="10">
                  <c:v>9.3455882352941178</c:v>
                </c:pt>
                <c:pt idx="11">
                  <c:v>9.2058823529411757</c:v>
                </c:pt>
                <c:pt idx="12">
                  <c:v>9.1691176470588243</c:v>
                </c:pt>
                <c:pt idx="13">
                  <c:v>9.1851851851851851</c:v>
                </c:pt>
                <c:pt idx="14">
                  <c:v>9.0588235294117645</c:v>
                </c:pt>
                <c:pt idx="15">
                  <c:v>8.9632352941176467</c:v>
                </c:pt>
                <c:pt idx="16">
                  <c:v>9.0514705882352935</c:v>
                </c:pt>
                <c:pt idx="17">
                  <c:v>8.4191176470588243</c:v>
                </c:pt>
                <c:pt idx="18">
                  <c:v>8.2794117647058822</c:v>
                </c:pt>
                <c:pt idx="19">
                  <c:v>7.992647058823529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4B-4235-B63A-1D1198402B96}"/>
            </c:ext>
          </c:extLst>
        </c:ser>
        <c:ser>
          <c:idx val="7"/>
          <c:order val="7"/>
          <c:tx>
            <c:strRef>
              <c:f>Триада!$A$11</c:f>
              <c:strCache>
                <c:ptCount val="1"/>
                <c:pt idx="0">
                  <c:v>Сп-ны (15-19, Ж)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strRef>
              <c:f>Триада!$B$3:$U$3</c:f>
              <c:strCache>
                <c:ptCount val="20"/>
                <c:pt idx="0">
                  <c:v>Ответственность</c:v>
                </c:pt>
                <c:pt idx="1">
                  <c:v>Трудолюбие</c:v>
                </c:pt>
                <c:pt idx="2">
                  <c:v>Справедливость</c:v>
                </c:pt>
                <c:pt idx="3">
                  <c:v>Целеустремл.</c:v>
                </c:pt>
                <c:pt idx="4">
                  <c:v>Добросовестность</c:v>
                </c:pt>
                <c:pt idx="5">
                  <c:v>Дисциплинир.</c:v>
                </c:pt>
                <c:pt idx="6">
                  <c:v>Тех.-такт. комп.</c:v>
                </c:pt>
                <c:pt idx="7">
                  <c:v>Доброжелат.</c:v>
                </c:pt>
                <c:pt idx="8">
                  <c:v>Психол. комп.</c:v>
                </c:pt>
                <c:pt idx="9">
                  <c:v>Решительность</c:v>
                </c:pt>
                <c:pt idx="10">
                  <c:v>Самоконтроль</c:v>
                </c:pt>
                <c:pt idx="11">
                  <c:v>Методич. комп.</c:v>
                </c:pt>
                <c:pt idx="12">
                  <c:v>Открытость опыту</c:v>
                </c:pt>
                <c:pt idx="13">
                  <c:v>Коммуникаб.</c:v>
                </c:pt>
                <c:pt idx="14">
                  <c:v>Инициативность</c:v>
                </c:pt>
                <c:pt idx="15">
                  <c:v>Настойчивость</c:v>
                </c:pt>
                <c:pt idx="16">
                  <c:v>Шир. кругозор</c:v>
                </c:pt>
                <c:pt idx="17">
                  <c:v>Физич. подг.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Триада!$B$11:$U$11</c:f>
              <c:numCache>
                <c:formatCode>0.00</c:formatCode>
                <c:ptCount val="20"/>
                <c:pt idx="0">
                  <c:v>9.8631578947368421</c:v>
                </c:pt>
                <c:pt idx="1">
                  <c:v>9.5157894736842099</c:v>
                </c:pt>
                <c:pt idx="2">
                  <c:v>9.4526315789473685</c:v>
                </c:pt>
                <c:pt idx="3">
                  <c:v>9.4631578947368418</c:v>
                </c:pt>
                <c:pt idx="4">
                  <c:v>9.5157894736842099</c:v>
                </c:pt>
                <c:pt idx="5">
                  <c:v>9.3578947368421055</c:v>
                </c:pt>
                <c:pt idx="6">
                  <c:v>9.3473684210526322</c:v>
                </c:pt>
                <c:pt idx="7">
                  <c:v>9.4210526315789469</c:v>
                </c:pt>
                <c:pt idx="8">
                  <c:v>9.4947368421052634</c:v>
                </c:pt>
                <c:pt idx="9">
                  <c:v>9.3578947368421055</c:v>
                </c:pt>
                <c:pt idx="10">
                  <c:v>9.0736842105263165</c:v>
                </c:pt>
                <c:pt idx="11">
                  <c:v>9.2765957446808507</c:v>
                </c:pt>
                <c:pt idx="12">
                  <c:v>9.2210526315789476</c:v>
                </c:pt>
                <c:pt idx="13">
                  <c:v>9.2526315789473692</c:v>
                </c:pt>
                <c:pt idx="14">
                  <c:v>9.2021276595744688</c:v>
                </c:pt>
                <c:pt idx="15">
                  <c:v>8.9263157894736835</c:v>
                </c:pt>
                <c:pt idx="16">
                  <c:v>8.905263157894737</c:v>
                </c:pt>
                <c:pt idx="17">
                  <c:v>8.4210526315789469</c:v>
                </c:pt>
                <c:pt idx="18">
                  <c:v>8.0421052631578949</c:v>
                </c:pt>
                <c:pt idx="19">
                  <c:v>7.8617021276595747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4B-4235-B63A-1D1198402B96}"/>
            </c:ext>
          </c:extLst>
        </c:ser>
        <c:ser>
          <c:idx val="8"/>
          <c:order val="8"/>
          <c:tx>
            <c:strRef>
              <c:f>Триада!$A$12</c:f>
              <c:strCache>
                <c:ptCount val="1"/>
                <c:pt idx="0">
                  <c:v>Рук-ли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Триада!$B$12:$U$12</c:f>
              <c:numCache>
                <c:formatCode>0.00</c:formatCode>
                <c:ptCount val="2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9.8333333333333339</c:v>
                </c:pt>
                <c:pt idx="7">
                  <c:v>9.8333333333333339</c:v>
                </c:pt>
                <c:pt idx="8">
                  <c:v>9.75</c:v>
                </c:pt>
                <c:pt idx="9">
                  <c:v>9.5833333333333339</c:v>
                </c:pt>
                <c:pt idx="10">
                  <c:v>9.5833333333333339</c:v>
                </c:pt>
                <c:pt idx="11">
                  <c:v>9.6666666666666661</c:v>
                </c:pt>
                <c:pt idx="12">
                  <c:v>9.6666666666666661</c:v>
                </c:pt>
                <c:pt idx="13">
                  <c:v>9.4166666666666661</c:v>
                </c:pt>
                <c:pt idx="14">
                  <c:v>9.5833333333333339</c:v>
                </c:pt>
                <c:pt idx="15">
                  <c:v>9.5833333333333339</c:v>
                </c:pt>
                <c:pt idx="16">
                  <c:v>9.1666666666666661</c:v>
                </c:pt>
                <c:pt idx="17">
                  <c:v>9</c:v>
                </c:pt>
                <c:pt idx="18">
                  <c:v>9.75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4B-4235-B63A-1D1198402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372352"/>
        <c:axId val="90648960"/>
      </c:radarChart>
      <c:catAx>
        <c:axId val="9037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648960"/>
        <c:crosses val="autoZero"/>
        <c:auto val="1"/>
        <c:lblAlgn val="ctr"/>
        <c:lblOffset val="100"/>
        <c:noMultiLvlLbl val="0"/>
      </c:catAx>
      <c:valAx>
        <c:axId val="90648960"/>
        <c:scaling>
          <c:orientation val="minMax"/>
          <c:min val="7.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37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3583792222050677E-2"/>
          <c:y val="1.7950635751682872E-2"/>
          <c:w val="0.93143790849673203"/>
          <c:h val="0.14697189029381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92D05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'Портрет тренера'!$C$51</c:f>
              <c:strCache>
                <c:ptCount val="1"/>
                <c:pt idx="0">
                  <c:v>Тр-ры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E9-4733-B1A3-F7815B6218BA}"/>
              </c:ext>
            </c:extLst>
          </c:dPt>
          <c:cat>
            <c:strRef>
              <c:f>'Портрет тренера'!$B$52:$B$71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Справедливость</c:v>
                </c:pt>
                <c:pt idx="3">
                  <c:v>Трудолюбие</c:v>
                </c:pt>
                <c:pt idx="4">
                  <c:v>Тех.-такт. комп.</c:v>
                </c:pt>
                <c:pt idx="5">
                  <c:v>Целеустремл.</c:v>
                </c:pt>
                <c:pt idx="6">
                  <c:v>Доброжелат.</c:v>
                </c:pt>
                <c:pt idx="7">
                  <c:v>Самоконтроль</c:v>
                </c:pt>
                <c:pt idx="8">
                  <c:v>Психол. комп.</c:v>
                </c:pt>
                <c:pt idx="9">
                  <c:v>Добросовестность</c:v>
                </c:pt>
                <c:pt idx="10">
                  <c:v>Решительность</c:v>
                </c:pt>
                <c:pt idx="11">
                  <c:v>Открытость опыту</c:v>
                </c:pt>
                <c:pt idx="12">
                  <c:v>Коммуникаб.</c:v>
                </c:pt>
                <c:pt idx="13">
                  <c:v>Физич. подг.</c:v>
                </c:pt>
                <c:pt idx="14">
                  <c:v>Настойчивость</c:v>
                </c:pt>
                <c:pt idx="15">
                  <c:v>Методич. комп.</c:v>
                </c:pt>
                <c:pt idx="16">
                  <c:v>Инициативность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тренера'!$C$52:$C$71</c:f>
              <c:numCache>
                <c:formatCode>0.00</c:formatCode>
                <c:ptCount val="20"/>
                <c:pt idx="0">
                  <c:v>9.9090909090909083</c:v>
                </c:pt>
                <c:pt idx="1">
                  <c:v>9.9090909090909083</c:v>
                </c:pt>
                <c:pt idx="2">
                  <c:v>9.7272727272727266</c:v>
                </c:pt>
                <c:pt idx="3">
                  <c:v>9.7272727272727266</c:v>
                </c:pt>
                <c:pt idx="4">
                  <c:v>9.7272727272727266</c:v>
                </c:pt>
                <c:pt idx="5">
                  <c:v>9.3636363636363633</c:v>
                </c:pt>
                <c:pt idx="6">
                  <c:v>9.454545454545455</c:v>
                </c:pt>
                <c:pt idx="7">
                  <c:v>9.545454545454545</c:v>
                </c:pt>
                <c:pt idx="8">
                  <c:v>9.6363636363636367</c:v>
                </c:pt>
                <c:pt idx="9">
                  <c:v>9.454545454545455</c:v>
                </c:pt>
                <c:pt idx="10">
                  <c:v>9.1818181818181817</c:v>
                </c:pt>
                <c:pt idx="11">
                  <c:v>9.545454545454545</c:v>
                </c:pt>
                <c:pt idx="12">
                  <c:v>9.545454545454545</c:v>
                </c:pt>
                <c:pt idx="13">
                  <c:v>8.8181818181818183</c:v>
                </c:pt>
                <c:pt idx="14">
                  <c:v>9.1818181818181817</c:v>
                </c:pt>
                <c:pt idx="15">
                  <c:v>8.9090909090909083</c:v>
                </c:pt>
                <c:pt idx="16">
                  <c:v>8.7272727272727266</c:v>
                </c:pt>
                <c:pt idx="17">
                  <c:v>8.8181818181818183</c:v>
                </c:pt>
                <c:pt idx="18">
                  <c:v>8.6363636363636367</c:v>
                </c:pt>
                <c:pt idx="19">
                  <c:v>8.9090909090909083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E9-4733-B1A3-F7815B6218BA}"/>
            </c:ext>
          </c:extLst>
        </c:ser>
        <c:ser>
          <c:idx val="1"/>
          <c:order val="1"/>
          <c:tx>
            <c:strRef>
              <c:f>'Портрет тренера'!$D$51</c:f>
              <c:strCache>
                <c:ptCount val="1"/>
                <c:pt idx="0">
                  <c:v>Род-ли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71E9-4733-B1A3-F7815B6218BA}"/>
              </c:ext>
            </c:extLst>
          </c:dPt>
          <c:cat>
            <c:strRef>
              <c:f>'Портрет тренера'!$B$52:$B$71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Справедливость</c:v>
                </c:pt>
                <c:pt idx="3">
                  <c:v>Трудолюбие</c:v>
                </c:pt>
                <c:pt idx="4">
                  <c:v>Тех.-такт. комп.</c:v>
                </c:pt>
                <c:pt idx="5">
                  <c:v>Целеустремл.</c:v>
                </c:pt>
                <c:pt idx="6">
                  <c:v>Доброжелат.</c:v>
                </c:pt>
                <c:pt idx="7">
                  <c:v>Самоконтроль</c:v>
                </c:pt>
                <c:pt idx="8">
                  <c:v>Психол. комп.</c:v>
                </c:pt>
                <c:pt idx="9">
                  <c:v>Добросовестность</c:v>
                </c:pt>
                <c:pt idx="10">
                  <c:v>Решительность</c:v>
                </c:pt>
                <c:pt idx="11">
                  <c:v>Открытость опыту</c:v>
                </c:pt>
                <c:pt idx="12">
                  <c:v>Коммуникаб.</c:v>
                </c:pt>
                <c:pt idx="13">
                  <c:v>Физич. подг.</c:v>
                </c:pt>
                <c:pt idx="14">
                  <c:v>Настойчивость</c:v>
                </c:pt>
                <c:pt idx="15">
                  <c:v>Методич. комп.</c:v>
                </c:pt>
                <c:pt idx="16">
                  <c:v>Инициативность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тренера'!$D$52:$D$71</c:f>
              <c:numCache>
                <c:formatCode>0.00</c:formatCode>
                <c:ptCount val="20"/>
                <c:pt idx="0">
                  <c:v>9.8362573099415211</c:v>
                </c:pt>
                <c:pt idx="1">
                  <c:v>9.7321428571428577</c:v>
                </c:pt>
                <c:pt idx="2">
                  <c:v>9.7928994082840237</c:v>
                </c:pt>
                <c:pt idx="3">
                  <c:v>9.625</c:v>
                </c:pt>
                <c:pt idx="4">
                  <c:v>9.6626506024096379</c:v>
                </c:pt>
                <c:pt idx="5">
                  <c:v>9.6011904761904763</c:v>
                </c:pt>
                <c:pt idx="6">
                  <c:v>9.5696969696969703</c:v>
                </c:pt>
                <c:pt idx="7">
                  <c:v>9.7142857142857135</c:v>
                </c:pt>
                <c:pt idx="8">
                  <c:v>9.6807228915662655</c:v>
                </c:pt>
                <c:pt idx="9">
                  <c:v>9.6369047619047628</c:v>
                </c:pt>
                <c:pt idx="10">
                  <c:v>9.5449101796407181</c:v>
                </c:pt>
                <c:pt idx="11">
                  <c:v>9.3878787878787886</c:v>
                </c:pt>
                <c:pt idx="12">
                  <c:v>9.4610778443113777</c:v>
                </c:pt>
                <c:pt idx="13">
                  <c:v>9.3154761904761898</c:v>
                </c:pt>
                <c:pt idx="14">
                  <c:v>9.2215568862275443</c:v>
                </c:pt>
                <c:pt idx="15">
                  <c:v>9.4670658682634734</c:v>
                </c:pt>
                <c:pt idx="16">
                  <c:v>9.3892215568862269</c:v>
                </c:pt>
                <c:pt idx="17">
                  <c:v>9</c:v>
                </c:pt>
                <c:pt idx="18">
                  <c:v>8.8333333333333339</c:v>
                </c:pt>
                <c:pt idx="19">
                  <c:v>8.3393939393939398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E9-4733-B1A3-F7815B6218BA}"/>
            </c:ext>
          </c:extLst>
        </c:ser>
        <c:ser>
          <c:idx val="2"/>
          <c:order val="2"/>
          <c:tx>
            <c:strRef>
              <c:f>'Портрет тренера'!$E$51</c:f>
              <c:strCache>
                <c:ptCount val="1"/>
                <c:pt idx="0">
                  <c:v>Сп-ны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1E9-4733-B1A3-F7815B6218BA}"/>
              </c:ext>
            </c:extLst>
          </c:dPt>
          <c:cat>
            <c:strRef>
              <c:f>'Портрет тренера'!$B$52:$B$71</c:f>
              <c:strCache>
                <c:ptCount val="20"/>
                <c:pt idx="0">
                  <c:v>Ответственность</c:v>
                </c:pt>
                <c:pt idx="1">
                  <c:v>Дисциплинир.</c:v>
                </c:pt>
                <c:pt idx="2">
                  <c:v>Справедливость</c:v>
                </c:pt>
                <c:pt idx="3">
                  <c:v>Трудолюбие</c:v>
                </c:pt>
                <c:pt idx="4">
                  <c:v>Тех.-такт. комп.</c:v>
                </c:pt>
                <c:pt idx="5">
                  <c:v>Целеустремл.</c:v>
                </c:pt>
                <c:pt idx="6">
                  <c:v>Доброжелат.</c:v>
                </c:pt>
                <c:pt idx="7">
                  <c:v>Самоконтроль</c:v>
                </c:pt>
                <c:pt idx="8">
                  <c:v>Психол. комп.</c:v>
                </c:pt>
                <c:pt idx="9">
                  <c:v>Добросовестность</c:v>
                </c:pt>
                <c:pt idx="10">
                  <c:v>Решительность</c:v>
                </c:pt>
                <c:pt idx="11">
                  <c:v>Открытость опыту</c:v>
                </c:pt>
                <c:pt idx="12">
                  <c:v>Коммуникаб.</c:v>
                </c:pt>
                <c:pt idx="13">
                  <c:v>Физич. подг.</c:v>
                </c:pt>
                <c:pt idx="14">
                  <c:v>Настойчивость</c:v>
                </c:pt>
                <c:pt idx="15">
                  <c:v>Методич. комп.</c:v>
                </c:pt>
                <c:pt idx="16">
                  <c:v>Инициативность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тренера'!$E$52:$E$71</c:f>
              <c:numCache>
                <c:formatCode>0.00</c:formatCode>
                <c:ptCount val="20"/>
                <c:pt idx="0">
                  <c:v>9.5884955752212395</c:v>
                </c:pt>
                <c:pt idx="1">
                  <c:v>9.5</c:v>
                </c:pt>
                <c:pt idx="2">
                  <c:v>9.4508928571428577</c:v>
                </c:pt>
                <c:pt idx="3">
                  <c:v>9.4577777777777783</c:v>
                </c:pt>
                <c:pt idx="4">
                  <c:v>9.1981981981981988</c:v>
                </c:pt>
                <c:pt idx="5">
                  <c:v>9.5810810810810807</c:v>
                </c:pt>
                <c:pt idx="6">
                  <c:v>9.4285714285714288</c:v>
                </c:pt>
                <c:pt idx="7">
                  <c:v>9.1777777777777771</c:v>
                </c:pt>
                <c:pt idx="8">
                  <c:v>9.1085972850678729</c:v>
                </c:pt>
                <c:pt idx="9">
                  <c:v>9.1607142857142865</c:v>
                </c:pt>
                <c:pt idx="10">
                  <c:v>9.4910714285714288</c:v>
                </c:pt>
                <c:pt idx="11">
                  <c:v>9.2488687782805421</c:v>
                </c:pt>
                <c:pt idx="12">
                  <c:v>9.086363636363636</c:v>
                </c:pt>
                <c:pt idx="13">
                  <c:v>9.3466666666666658</c:v>
                </c:pt>
                <c:pt idx="14">
                  <c:v>9.0133928571428577</c:v>
                </c:pt>
                <c:pt idx="15">
                  <c:v>8.9864253393665159</c:v>
                </c:pt>
                <c:pt idx="16">
                  <c:v>9.0900900900900901</c:v>
                </c:pt>
                <c:pt idx="17">
                  <c:v>8.9366515837104075</c:v>
                </c:pt>
                <c:pt idx="18">
                  <c:v>8.5156950672645735</c:v>
                </c:pt>
                <c:pt idx="19">
                  <c:v>8.2272727272727266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E9-4733-B1A3-F7815B621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87360"/>
        <c:axId val="90688896"/>
      </c:radarChart>
      <c:catAx>
        <c:axId val="906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0688896"/>
        <c:crosses val="autoZero"/>
        <c:auto val="1"/>
        <c:lblAlgn val="ctr"/>
        <c:lblOffset val="100"/>
        <c:noMultiLvlLbl val="0"/>
      </c:catAx>
      <c:valAx>
        <c:axId val="90688896"/>
        <c:scaling>
          <c:orientation val="minMax"/>
          <c:max val="10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068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C00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 b="1" baseline="0">
          <a:solidFill>
            <a:srgbClr val="00206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Лист1!$W$1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28571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Лист1!$V$2:$V$23</c:f>
              <c:strCache>
                <c:ptCount val="22"/>
                <c:pt idx="0">
                  <c:v>Самокритичность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 (внешний вид)</c:v>
                </c:pt>
                <c:pt idx="4">
                  <c:v>Эмпатийность </c:v>
                </c:pt>
                <c:pt idx="5">
                  <c:v>Техническая компетентность</c:v>
                </c:pt>
                <c:pt idx="6">
                  <c:v>Широкий кругозор</c:v>
                </c:pt>
                <c:pt idx="7">
                  <c:v>Дисциплинированность</c:v>
                </c:pt>
                <c:pt idx="8">
                  <c:v>Настойчивость </c:v>
                </c:pt>
                <c:pt idx="9">
                  <c:v>Чуткость</c:v>
                </c:pt>
                <c:pt idx="10">
                  <c:v>Инициативность</c:v>
                </c:pt>
                <c:pt idx="11">
                  <c:v>Методическая компетентность</c:v>
                </c:pt>
                <c:pt idx="12">
                  <c:v>Патриотизм (клуб,город,страна)</c:v>
                </c:pt>
                <c:pt idx="13">
                  <c:v>Физическая подготовленность </c:v>
                </c:pt>
                <c:pt idx="14">
                  <c:v>Справедливость</c:v>
                </c:pt>
                <c:pt idx="15">
                  <c:v>Решительность</c:v>
                </c:pt>
                <c:pt idx="16">
                  <c:v>Коммуникабельность</c:v>
                </c:pt>
                <c:pt idx="17">
                  <c:v>Открытость новому опыту</c:v>
                </c:pt>
                <c:pt idx="18">
                  <c:v>Целеустремленность</c:v>
                </c:pt>
                <c:pt idx="19">
                  <c:v>Психологическая компетентность</c:v>
                </c:pt>
                <c:pt idx="20">
                  <c:v>Доброжелательность</c:v>
                </c:pt>
                <c:pt idx="21">
                  <c:v>Предусмотрительность</c:v>
                </c:pt>
              </c:strCache>
            </c:strRef>
          </c:cat>
          <c:val>
            <c:numRef>
              <c:f>Лист1!$W$2:$W$23</c:f>
              <c:numCache>
                <c:formatCode>0</c:formatCode>
                <c:ptCount val="22"/>
                <c:pt idx="0">
                  <c:v>6.25</c:v>
                </c:pt>
                <c:pt idx="1">
                  <c:v>1.375</c:v>
                </c:pt>
                <c:pt idx="2">
                  <c:v>6</c:v>
                </c:pt>
                <c:pt idx="3">
                  <c:v>12.75</c:v>
                </c:pt>
                <c:pt idx="4">
                  <c:v>15.25</c:v>
                </c:pt>
                <c:pt idx="5">
                  <c:v>8.25</c:v>
                </c:pt>
                <c:pt idx="6">
                  <c:v>16.25</c:v>
                </c:pt>
                <c:pt idx="7">
                  <c:v>4.875</c:v>
                </c:pt>
                <c:pt idx="8">
                  <c:v>16.875</c:v>
                </c:pt>
                <c:pt idx="9">
                  <c:v>15.125</c:v>
                </c:pt>
                <c:pt idx="10">
                  <c:v>18.875</c:v>
                </c:pt>
                <c:pt idx="11">
                  <c:v>7.5</c:v>
                </c:pt>
                <c:pt idx="12">
                  <c:v>21.75</c:v>
                </c:pt>
                <c:pt idx="13">
                  <c:v>8.5</c:v>
                </c:pt>
                <c:pt idx="14">
                  <c:v>5.5</c:v>
                </c:pt>
                <c:pt idx="15">
                  <c:v>13.75</c:v>
                </c:pt>
                <c:pt idx="16">
                  <c:v>11.25</c:v>
                </c:pt>
                <c:pt idx="17">
                  <c:v>9.875</c:v>
                </c:pt>
                <c:pt idx="18">
                  <c:v>6.25</c:v>
                </c:pt>
                <c:pt idx="19">
                  <c:v>7.5</c:v>
                </c:pt>
                <c:pt idx="20">
                  <c:v>10.125</c:v>
                </c:pt>
                <c:pt idx="21">
                  <c:v>13.75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E-4A17-A16D-A9752FD9271E}"/>
            </c:ext>
          </c:extLst>
        </c:ser>
        <c:ser>
          <c:idx val="1"/>
          <c:order val="1"/>
          <c:tx>
            <c:strRef>
              <c:f>Лист1!$X$1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28571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Лист1!$V$2:$V$23</c:f>
              <c:strCache>
                <c:ptCount val="22"/>
                <c:pt idx="0">
                  <c:v>Самокритичность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 (внешний вид)</c:v>
                </c:pt>
                <c:pt idx="4">
                  <c:v>Эмпатийность </c:v>
                </c:pt>
                <c:pt idx="5">
                  <c:v>Техническая компетентность</c:v>
                </c:pt>
                <c:pt idx="6">
                  <c:v>Широкий кругозор</c:v>
                </c:pt>
                <c:pt idx="7">
                  <c:v>Дисциплинированность</c:v>
                </c:pt>
                <c:pt idx="8">
                  <c:v>Настойчивость </c:v>
                </c:pt>
                <c:pt idx="9">
                  <c:v>Чуткость</c:v>
                </c:pt>
                <c:pt idx="10">
                  <c:v>Инициативность</c:v>
                </c:pt>
                <c:pt idx="11">
                  <c:v>Методическая компетентность</c:v>
                </c:pt>
                <c:pt idx="12">
                  <c:v>Патриотизм (клуб,город,страна)</c:v>
                </c:pt>
                <c:pt idx="13">
                  <c:v>Физическая подготовленность </c:v>
                </c:pt>
                <c:pt idx="14">
                  <c:v>Справедливость</c:v>
                </c:pt>
                <c:pt idx="15">
                  <c:v>Решительность</c:v>
                </c:pt>
                <c:pt idx="16">
                  <c:v>Коммуникабельность</c:v>
                </c:pt>
                <c:pt idx="17">
                  <c:v>Открытость новому опыту</c:v>
                </c:pt>
                <c:pt idx="18">
                  <c:v>Целеустремленность</c:v>
                </c:pt>
                <c:pt idx="19">
                  <c:v>Психологическая компетентность</c:v>
                </c:pt>
                <c:pt idx="20">
                  <c:v>Доброжелательность</c:v>
                </c:pt>
                <c:pt idx="21">
                  <c:v>Предусмотрительность</c:v>
                </c:pt>
              </c:strCache>
            </c:strRef>
          </c:cat>
          <c:val>
            <c:numRef>
              <c:f>Лист1!$X$2:$X$23</c:f>
              <c:numCache>
                <c:formatCode>0</c:formatCode>
                <c:ptCount val="22"/>
                <c:pt idx="0">
                  <c:v>9.3000000000000007</c:v>
                </c:pt>
                <c:pt idx="1">
                  <c:v>4.0999999999999996</c:v>
                </c:pt>
                <c:pt idx="2">
                  <c:v>3.5</c:v>
                </c:pt>
                <c:pt idx="3">
                  <c:v>12.7</c:v>
                </c:pt>
                <c:pt idx="4">
                  <c:v>19.399999999999999</c:v>
                </c:pt>
                <c:pt idx="5">
                  <c:v>8.8000000000000007</c:v>
                </c:pt>
                <c:pt idx="6">
                  <c:v>13.2</c:v>
                </c:pt>
                <c:pt idx="7">
                  <c:v>4.3</c:v>
                </c:pt>
                <c:pt idx="8">
                  <c:v>9.8000000000000007</c:v>
                </c:pt>
                <c:pt idx="9">
                  <c:v>15.9</c:v>
                </c:pt>
                <c:pt idx="10">
                  <c:v>14.3</c:v>
                </c:pt>
                <c:pt idx="11">
                  <c:v>6.6</c:v>
                </c:pt>
                <c:pt idx="12">
                  <c:v>18.899999999999999</c:v>
                </c:pt>
                <c:pt idx="13">
                  <c:v>11.7</c:v>
                </c:pt>
                <c:pt idx="14">
                  <c:v>9.6999999999999993</c:v>
                </c:pt>
                <c:pt idx="15">
                  <c:v>9.1</c:v>
                </c:pt>
                <c:pt idx="16">
                  <c:v>14.8</c:v>
                </c:pt>
                <c:pt idx="17">
                  <c:v>13.9</c:v>
                </c:pt>
                <c:pt idx="18">
                  <c:v>8.5</c:v>
                </c:pt>
                <c:pt idx="19">
                  <c:v>8.1999999999999993</c:v>
                </c:pt>
                <c:pt idx="20">
                  <c:v>15</c:v>
                </c:pt>
                <c:pt idx="21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E-4A17-A16D-A9752FD92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74304"/>
        <c:axId val="24675840"/>
      </c:radarChart>
      <c:catAx>
        <c:axId val="24674304"/>
        <c:scaling>
          <c:orientation val="minMax"/>
        </c:scaling>
        <c:delete val="0"/>
        <c:axPos val="b"/>
        <c:majorGridlines>
          <c:spPr>
            <a:ln>
              <a:noFil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4675840"/>
        <c:crosses val="autoZero"/>
        <c:auto val="0"/>
        <c:lblAlgn val="ctr"/>
        <c:lblOffset val="100"/>
        <c:noMultiLvlLbl val="0"/>
      </c:catAx>
      <c:valAx>
        <c:axId val="24675840"/>
        <c:scaling>
          <c:orientation val="maxMin"/>
        </c:scaling>
        <c:delete val="0"/>
        <c:axPos val="l"/>
        <c:majorGridlines>
          <c:spPr>
            <a:ln w="952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wordArtVert"/>
          <a:lstStyle/>
          <a:p>
            <a:pPr>
              <a:defRPr/>
            </a:pPr>
            <a:endParaRPr lang="ru-RU"/>
          </a:p>
        </c:txPr>
        <c:crossAx val="24674304"/>
        <c:crosses val="autoZero"/>
        <c:crossBetween val="between"/>
        <c:majorUnit val="2"/>
      </c:valAx>
      <c:spPr>
        <a:noFill/>
        <a:ln w="25396">
          <a:noFill/>
        </a:ln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4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 b="1" baseline="0"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Лист1!$Z$1</c:f>
              <c:strCache>
                <c:ptCount val="1"/>
                <c:pt idx="0">
                  <c:v>тренеры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Лист1!$Y$2:$Y$23</c:f>
              <c:strCache>
                <c:ptCount val="22"/>
                <c:pt idx="0">
                  <c:v>Самокритичность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 (внешний вид)</c:v>
                </c:pt>
                <c:pt idx="4">
                  <c:v>Эмпатийность </c:v>
                </c:pt>
                <c:pt idx="5">
                  <c:v>Техническая компетентность</c:v>
                </c:pt>
                <c:pt idx="6">
                  <c:v>Широкий кругозор</c:v>
                </c:pt>
                <c:pt idx="7">
                  <c:v>Дисциплинированность</c:v>
                </c:pt>
                <c:pt idx="8">
                  <c:v>Настойчивость </c:v>
                </c:pt>
                <c:pt idx="9">
                  <c:v>Чуткость</c:v>
                </c:pt>
                <c:pt idx="10">
                  <c:v>Инициативность</c:v>
                </c:pt>
                <c:pt idx="11">
                  <c:v>Методическая компетентность</c:v>
                </c:pt>
                <c:pt idx="12">
                  <c:v>Патриотизм (клуб,город,страна)</c:v>
                </c:pt>
                <c:pt idx="13">
                  <c:v>Физическая подготовленность </c:v>
                </c:pt>
                <c:pt idx="14">
                  <c:v>Справедливость</c:v>
                </c:pt>
                <c:pt idx="15">
                  <c:v>Решительность</c:v>
                </c:pt>
                <c:pt idx="16">
                  <c:v>Коммуникабельность</c:v>
                </c:pt>
                <c:pt idx="17">
                  <c:v>Открытость новому опыту</c:v>
                </c:pt>
                <c:pt idx="18">
                  <c:v>Целеустремленность</c:v>
                </c:pt>
                <c:pt idx="19">
                  <c:v>Психологическая компетентность</c:v>
                </c:pt>
                <c:pt idx="20">
                  <c:v>Доброжелательность</c:v>
                </c:pt>
                <c:pt idx="21">
                  <c:v>Предусмотрительность</c:v>
                </c:pt>
              </c:strCache>
            </c:strRef>
          </c:cat>
          <c:val>
            <c:numRef>
              <c:f>Лист1!$Z$2:$Z$23</c:f>
              <c:numCache>
                <c:formatCode>0</c:formatCode>
                <c:ptCount val="22"/>
                <c:pt idx="0">
                  <c:v>7.7750000000000004</c:v>
                </c:pt>
                <c:pt idx="1">
                  <c:v>2.7374999999999998</c:v>
                </c:pt>
                <c:pt idx="2">
                  <c:v>4.75</c:v>
                </c:pt>
                <c:pt idx="3">
                  <c:v>12.725</c:v>
                </c:pt>
                <c:pt idx="4">
                  <c:v>17.324999999999999</c:v>
                </c:pt>
                <c:pt idx="5">
                  <c:v>8.5250000000000004</c:v>
                </c:pt>
                <c:pt idx="6">
                  <c:v>14.725</c:v>
                </c:pt>
                <c:pt idx="7">
                  <c:v>4.5875000000000004</c:v>
                </c:pt>
                <c:pt idx="8">
                  <c:v>13.3375</c:v>
                </c:pt>
                <c:pt idx="9">
                  <c:v>15.512499999999999</c:v>
                </c:pt>
                <c:pt idx="10">
                  <c:v>16.587499999999999</c:v>
                </c:pt>
                <c:pt idx="11">
                  <c:v>7.05</c:v>
                </c:pt>
                <c:pt idx="12">
                  <c:v>20.324999999999999</c:v>
                </c:pt>
                <c:pt idx="13">
                  <c:v>10.1</c:v>
                </c:pt>
                <c:pt idx="14">
                  <c:v>7.6</c:v>
                </c:pt>
                <c:pt idx="15">
                  <c:v>11.425000000000001</c:v>
                </c:pt>
                <c:pt idx="16">
                  <c:v>13.025</c:v>
                </c:pt>
                <c:pt idx="17">
                  <c:v>11.887499999999999</c:v>
                </c:pt>
                <c:pt idx="18">
                  <c:v>7.375</c:v>
                </c:pt>
                <c:pt idx="19">
                  <c:v>7.85</c:v>
                </c:pt>
                <c:pt idx="20">
                  <c:v>12.5625</c:v>
                </c:pt>
                <c:pt idx="21">
                  <c:v>13.725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A3-48AD-A6F5-F929EB8FA75B}"/>
            </c:ext>
          </c:extLst>
        </c:ser>
        <c:ser>
          <c:idx val="1"/>
          <c:order val="1"/>
          <c:tx>
            <c:strRef>
              <c:f>Лист1!$AA$1</c:f>
              <c:strCache>
                <c:ptCount val="1"/>
                <c:pt idx="0">
                  <c:v>родители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Лист1!$Y$2:$Y$23</c:f>
              <c:strCache>
                <c:ptCount val="22"/>
                <c:pt idx="0">
                  <c:v>Самокритичность</c:v>
                </c:pt>
                <c:pt idx="1">
                  <c:v>Ответственность</c:v>
                </c:pt>
                <c:pt idx="2">
                  <c:v>Трудолюбие</c:v>
                </c:pt>
                <c:pt idx="3">
                  <c:v>Аккуратность (внешний вид)</c:v>
                </c:pt>
                <c:pt idx="4">
                  <c:v>Эмпатийность </c:v>
                </c:pt>
                <c:pt idx="5">
                  <c:v>Техническая компетентность</c:v>
                </c:pt>
                <c:pt idx="6">
                  <c:v>Широкий кругозор</c:v>
                </c:pt>
                <c:pt idx="7">
                  <c:v>Дисциплинированность</c:v>
                </c:pt>
                <c:pt idx="8">
                  <c:v>Настойчивость </c:v>
                </c:pt>
                <c:pt idx="9">
                  <c:v>Чуткость</c:v>
                </c:pt>
                <c:pt idx="10">
                  <c:v>Инициативность</c:v>
                </c:pt>
                <c:pt idx="11">
                  <c:v>Методическая компетентность</c:v>
                </c:pt>
                <c:pt idx="12">
                  <c:v>Патриотизм (клуб,город,страна)</c:v>
                </c:pt>
                <c:pt idx="13">
                  <c:v>Физическая подготовленность </c:v>
                </c:pt>
                <c:pt idx="14">
                  <c:v>Справедливость</c:v>
                </c:pt>
                <c:pt idx="15">
                  <c:v>Решительность</c:v>
                </c:pt>
                <c:pt idx="16">
                  <c:v>Коммуникабельность</c:v>
                </c:pt>
                <c:pt idx="17">
                  <c:v>Открытость новому опыту</c:v>
                </c:pt>
                <c:pt idx="18">
                  <c:v>Целеустремленность</c:v>
                </c:pt>
                <c:pt idx="19">
                  <c:v>Психологическая компетентность</c:v>
                </c:pt>
                <c:pt idx="20">
                  <c:v>Доброжелательность</c:v>
                </c:pt>
                <c:pt idx="21">
                  <c:v>Предусмотрительность</c:v>
                </c:pt>
              </c:strCache>
            </c:strRef>
          </c:cat>
          <c:val>
            <c:numRef>
              <c:f>Лист1!$AA$2:$AA$23</c:f>
              <c:numCache>
                <c:formatCode>0</c:formatCode>
                <c:ptCount val="22"/>
                <c:pt idx="0">
                  <c:v>15.571428571428571</c:v>
                </c:pt>
                <c:pt idx="1">
                  <c:v>4.1428571428571432</c:v>
                </c:pt>
                <c:pt idx="2">
                  <c:v>7.4285714285714288</c:v>
                </c:pt>
                <c:pt idx="3">
                  <c:v>11.714285714285714</c:v>
                </c:pt>
                <c:pt idx="4">
                  <c:v>9.5714285714285712</c:v>
                </c:pt>
                <c:pt idx="5">
                  <c:v>8.4285714285714288</c:v>
                </c:pt>
                <c:pt idx="6">
                  <c:v>15.571428571428571</c:v>
                </c:pt>
                <c:pt idx="7">
                  <c:v>6.2857142857142856</c:v>
                </c:pt>
                <c:pt idx="8">
                  <c:v>9.1428571428571423</c:v>
                </c:pt>
                <c:pt idx="9">
                  <c:v>14</c:v>
                </c:pt>
                <c:pt idx="10">
                  <c:v>11.428571428571429</c:v>
                </c:pt>
                <c:pt idx="11">
                  <c:v>9.5714285714285712</c:v>
                </c:pt>
                <c:pt idx="12">
                  <c:v>19.285714285714285</c:v>
                </c:pt>
                <c:pt idx="13">
                  <c:v>11.857142857142858</c:v>
                </c:pt>
                <c:pt idx="14">
                  <c:v>10.714285714285714</c:v>
                </c:pt>
                <c:pt idx="15">
                  <c:v>12.428571428571429</c:v>
                </c:pt>
                <c:pt idx="16">
                  <c:v>14.428571428571429</c:v>
                </c:pt>
                <c:pt idx="17">
                  <c:v>15.285714285714286</c:v>
                </c:pt>
                <c:pt idx="18">
                  <c:v>10.142857142857142</c:v>
                </c:pt>
                <c:pt idx="19">
                  <c:v>8.8571428571428577</c:v>
                </c:pt>
                <c:pt idx="20">
                  <c:v>7.8571428571428568</c:v>
                </c:pt>
                <c:pt idx="21">
                  <c:v>12.714285714285714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A3-48AD-A6F5-F929EB8FA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320064"/>
        <c:axId val="25342336"/>
      </c:radarChart>
      <c:catAx>
        <c:axId val="253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42336"/>
        <c:crosses val="autoZero"/>
        <c:auto val="1"/>
        <c:lblAlgn val="ctr"/>
        <c:lblOffset val="100"/>
        <c:noMultiLvlLbl val="0"/>
      </c:catAx>
      <c:valAx>
        <c:axId val="25342336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2006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'Портрет тренера'!$C$153</c:f>
              <c:strCache>
                <c:ptCount val="1"/>
                <c:pt idx="0">
                  <c:v>Идеальный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86-4785-B214-8FC7B4382B46}"/>
              </c:ext>
            </c:extLst>
          </c:dPt>
          <c:cat>
            <c:strRef>
              <c:f>'Портрет тренера'!$B$154:$B$173</c:f>
              <c:strCache>
                <c:ptCount val="20"/>
                <c:pt idx="0">
                  <c:v>Дисциплинир.</c:v>
                </c:pt>
                <c:pt idx="1">
                  <c:v>Ответственность</c:v>
                </c:pt>
                <c:pt idx="2">
                  <c:v>Справедливость</c:v>
                </c:pt>
                <c:pt idx="3">
                  <c:v>Тех.-такт. комп.</c:v>
                </c:pt>
                <c:pt idx="4">
                  <c:v>Трудолюбие</c:v>
                </c:pt>
                <c:pt idx="5">
                  <c:v>Психол. комп.</c:v>
                </c:pt>
                <c:pt idx="6">
                  <c:v>Коммуникаб.</c:v>
                </c:pt>
                <c:pt idx="7">
                  <c:v>Открытость опыту</c:v>
                </c:pt>
                <c:pt idx="8">
                  <c:v>Самоконтроль</c:v>
                </c:pt>
                <c:pt idx="9">
                  <c:v>Доброжелат.</c:v>
                </c:pt>
                <c:pt idx="10">
                  <c:v>Добросовестность</c:v>
                </c:pt>
                <c:pt idx="11">
                  <c:v>Целеустремл.</c:v>
                </c:pt>
                <c:pt idx="12">
                  <c:v>Настойчивость</c:v>
                </c:pt>
                <c:pt idx="13">
                  <c:v>Решительность</c:v>
                </c:pt>
                <c:pt idx="14">
                  <c:v>Методич. комп.</c:v>
                </c:pt>
                <c:pt idx="15">
                  <c:v>Патриотизм</c:v>
                </c:pt>
                <c:pt idx="16">
                  <c:v>Физич. подг.</c:v>
                </c:pt>
                <c:pt idx="17">
                  <c:v>Шир. кругозор</c:v>
                </c:pt>
                <c:pt idx="18">
                  <c:v>Инициативность</c:v>
                </c:pt>
                <c:pt idx="19">
                  <c:v>Аккуратность</c:v>
                </c:pt>
              </c:strCache>
            </c:strRef>
          </c:cat>
          <c:val>
            <c:numRef>
              <c:f>'Портрет тренера'!$C$154:$C$173</c:f>
              <c:numCache>
                <c:formatCode>0.00</c:formatCode>
                <c:ptCount val="20"/>
                <c:pt idx="0">
                  <c:v>9.9090909090909083</c:v>
                </c:pt>
                <c:pt idx="1">
                  <c:v>9.9090909090909083</c:v>
                </c:pt>
                <c:pt idx="2">
                  <c:v>9.7272727272727266</c:v>
                </c:pt>
                <c:pt idx="3">
                  <c:v>9.7272727272727266</c:v>
                </c:pt>
                <c:pt idx="4">
                  <c:v>9.7272727272727266</c:v>
                </c:pt>
                <c:pt idx="5">
                  <c:v>9.6363636363636367</c:v>
                </c:pt>
                <c:pt idx="6">
                  <c:v>9.545454545454545</c:v>
                </c:pt>
                <c:pt idx="7">
                  <c:v>9.545454545454545</c:v>
                </c:pt>
                <c:pt idx="8">
                  <c:v>9.545454545454545</c:v>
                </c:pt>
                <c:pt idx="9">
                  <c:v>9.454545454545455</c:v>
                </c:pt>
                <c:pt idx="10">
                  <c:v>9.454545454545455</c:v>
                </c:pt>
                <c:pt idx="11">
                  <c:v>9.3636363636363633</c:v>
                </c:pt>
                <c:pt idx="12">
                  <c:v>9.1818181818181817</c:v>
                </c:pt>
                <c:pt idx="13">
                  <c:v>9.1818181818181817</c:v>
                </c:pt>
                <c:pt idx="14">
                  <c:v>8.9090909090909083</c:v>
                </c:pt>
                <c:pt idx="15">
                  <c:v>8.9090909090909083</c:v>
                </c:pt>
                <c:pt idx="16">
                  <c:v>8.8181818181818183</c:v>
                </c:pt>
                <c:pt idx="17">
                  <c:v>8.8181818181818183</c:v>
                </c:pt>
                <c:pt idx="18">
                  <c:v>8.7272727272727266</c:v>
                </c:pt>
                <c:pt idx="19">
                  <c:v>8.6363636363636367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86-4785-B214-8FC7B4382B46}"/>
            </c:ext>
          </c:extLst>
        </c:ser>
        <c:ser>
          <c:idx val="1"/>
          <c:order val="1"/>
          <c:tx>
            <c:strRef>
              <c:f>'Портрет тренера'!$D$153</c:f>
              <c:strCache>
                <c:ptCount val="1"/>
                <c:pt idx="0">
                  <c:v>Реальный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B86-4785-B214-8FC7B4382B46}"/>
              </c:ext>
            </c:extLst>
          </c:dPt>
          <c:cat>
            <c:strRef>
              <c:f>'Портрет тренера'!$B$154:$B$173</c:f>
              <c:strCache>
                <c:ptCount val="20"/>
                <c:pt idx="0">
                  <c:v>Дисциплинир.</c:v>
                </c:pt>
                <c:pt idx="1">
                  <c:v>Ответственность</c:v>
                </c:pt>
                <c:pt idx="2">
                  <c:v>Справедливость</c:v>
                </c:pt>
                <c:pt idx="3">
                  <c:v>Тех.-такт. комп.</c:v>
                </c:pt>
                <c:pt idx="4">
                  <c:v>Трудолюбие</c:v>
                </c:pt>
                <c:pt idx="5">
                  <c:v>Психол. комп.</c:v>
                </c:pt>
                <c:pt idx="6">
                  <c:v>Коммуникаб.</c:v>
                </c:pt>
                <c:pt idx="7">
                  <c:v>Открытость опыту</c:v>
                </c:pt>
                <c:pt idx="8">
                  <c:v>Самоконтроль</c:v>
                </c:pt>
                <c:pt idx="9">
                  <c:v>Доброжелат.</c:v>
                </c:pt>
                <c:pt idx="10">
                  <c:v>Добросовестность</c:v>
                </c:pt>
                <c:pt idx="11">
                  <c:v>Целеустремл.</c:v>
                </c:pt>
                <c:pt idx="12">
                  <c:v>Настойчивость</c:v>
                </c:pt>
                <c:pt idx="13">
                  <c:v>Решительность</c:v>
                </c:pt>
                <c:pt idx="14">
                  <c:v>Методич. комп.</c:v>
                </c:pt>
                <c:pt idx="15">
                  <c:v>Патриотизм</c:v>
                </c:pt>
                <c:pt idx="16">
                  <c:v>Физич. подг.</c:v>
                </c:pt>
                <c:pt idx="17">
                  <c:v>Шир. кругозор</c:v>
                </c:pt>
                <c:pt idx="18">
                  <c:v>Инициативность</c:v>
                </c:pt>
                <c:pt idx="19">
                  <c:v>Аккуратность</c:v>
                </c:pt>
              </c:strCache>
            </c:strRef>
          </c:cat>
          <c:val>
            <c:numRef>
              <c:f>'Портрет тренера'!$D$154:$D$173</c:f>
              <c:numCache>
                <c:formatCode>0.00</c:formatCode>
                <c:ptCount val="20"/>
                <c:pt idx="0">
                  <c:v>9.7333333333333325</c:v>
                </c:pt>
                <c:pt idx="1">
                  <c:v>9.8000000000000007</c:v>
                </c:pt>
                <c:pt idx="2">
                  <c:v>9.4666666666666668</c:v>
                </c:pt>
                <c:pt idx="3">
                  <c:v>8.8666666666666671</c:v>
                </c:pt>
                <c:pt idx="4">
                  <c:v>9.5333333333333332</c:v>
                </c:pt>
                <c:pt idx="5">
                  <c:v>8.8666666666666671</c:v>
                </c:pt>
                <c:pt idx="6">
                  <c:v>9.1999999999999993</c:v>
                </c:pt>
                <c:pt idx="7">
                  <c:v>9.4</c:v>
                </c:pt>
                <c:pt idx="8">
                  <c:v>8.8666666666666671</c:v>
                </c:pt>
                <c:pt idx="9">
                  <c:v>9.3333333333333339</c:v>
                </c:pt>
                <c:pt idx="10">
                  <c:v>9.4666666666666668</c:v>
                </c:pt>
                <c:pt idx="11">
                  <c:v>9.4666666666666668</c:v>
                </c:pt>
                <c:pt idx="12">
                  <c:v>9.2666666666666675</c:v>
                </c:pt>
                <c:pt idx="13">
                  <c:v>8.6</c:v>
                </c:pt>
                <c:pt idx="14">
                  <c:v>8.2666666666666675</c:v>
                </c:pt>
                <c:pt idx="15">
                  <c:v>9.2666666666666675</c:v>
                </c:pt>
                <c:pt idx="16">
                  <c:v>8.4</c:v>
                </c:pt>
                <c:pt idx="17">
                  <c:v>8.6666666666666661</c:v>
                </c:pt>
                <c:pt idx="18">
                  <c:v>8.6</c:v>
                </c:pt>
                <c:pt idx="19">
                  <c:v>9.3333333333333339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86-4785-B214-8FC7B4382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86048"/>
        <c:axId val="96391936"/>
      </c:radarChart>
      <c:catAx>
        <c:axId val="9638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91936"/>
        <c:crosses val="autoZero"/>
        <c:auto val="1"/>
        <c:lblAlgn val="ctr"/>
        <c:lblOffset val="100"/>
        <c:noMultiLvlLbl val="0"/>
      </c:catAx>
      <c:valAx>
        <c:axId val="96391936"/>
        <c:scaling>
          <c:orientation val="minMax"/>
          <c:min val="7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8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'Портрет тренера'!$C$153</c:f>
              <c:strCache>
                <c:ptCount val="1"/>
                <c:pt idx="0">
                  <c:v>Идеальный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B2-4F67-9045-E0972D6AD773}"/>
              </c:ext>
            </c:extLst>
          </c:dPt>
          <c:cat>
            <c:strRef>
              <c:f>'Портрет тренера'!$B$202:$B$221</c:f>
              <c:strCache>
                <c:ptCount val="20"/>
                <c:pt idx="0">
                  <c:v>Целеустремл.</c:v>
                </c:pt>
                <c:pt idx="1">
                  <c:v>Ответственность</c:v>
                </c:pt>
                <c:pt idx="2">
                  <c:v>Решительность</c:v>
                </c:pt>
                <c:pt idx="3">
                  <c:v>Дисциплинир.</c:v>
                </c:pt>
                <c:pt idx="4">
                  <c:v>Справедливость</c:v>
                </c:pt>
                <c:pt idx="5">
                  <c:v>Трудолюбие</c:v>
                </c:pt>
                <c:pt idx="6">
                  <c:v>Доброжелат.</c:v>
                </c:pt>
                <c:pt idx="7">
                  <c:v>Физич. подг.</c:v>
                </c:pt>
                <c:pt idx="8">
                  <c:v>Открытость опыту</c:v>
                </c:pt>
                <c:pt idx="9">
                  <c:v>Тех.-такт. комп.</c:v>
                </c:pt>
                <c:pt idx="10">
                  <c:v>Самоконтроль</c:v>
                </c:pt>
                <c:pt idx="11">
                  <c:v>Добросовестность</c:v>
                </c:pt>
                <c:pt idx="12">
                  <c:v>Психол. комп.</c:v>
                </c:pt>
                <c:pt idx="13">
                  <c:v>Инициативность</c:v>
                </c:pt>
                <c:pt idx="14">
                  <c:v>Коммуникаб.</c:v>
                </c:pt>
                <c:pt idx="15">
                  <c:v>Настойчивость</c:v>
                </c:pt>
                <c:pt idx="16">
                  <c:v>Методич. комп.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тренера'!$C$202:$C$221</c:f>
              <c:numCache>
                <c:formatCode>0.00</c:formatCode>
                <c:ptCount val="20"/>
                <c:pt idx="0">
                  <c:v>9.5810810810810807</c:v>
                </c:pt>
                <c:pt idx="1">
                  <c:v>9.5884955752212395</c:v>
                </c:pt>
                <c:pt idx="2">
                  <c:v>9.4910714285714288</c:v>
                </c:pt>
                <c:pt idx="3">
                  <c:v>9.5</c:v>
                </c:pt>
                <c:pt idx="4">
                  <c:v>9.4508928571428577</c:v>
                </c:pt>
                <c:pt idx="5">
                  <c:v>9.4577777777777783</c:v>
                </c:pt>
                <c:pt idx="6">
                  <c:v>9.4285714285714288</c:v>
                </c:pt>
                <c:pt idx="7">
                  <c:v>9.3466666666666658</c:v>
                </c:pt>
                <c:pt idx="8">
                  <c:v>9.2488687782805421</c:v>
                </c:pt>
                <c:pt idx="9">
                  <c:v>9.1981981981981988</c:v>
                </c:pt>
                <c:pt idx="10">
                  <c:v>9.1777777777777771</c:v>
                </c:pt>
                <c:pt idx="11">
                  <c:v>9.1607142857142865</c:v>
                </c:pt>
                <c:pt idx="12">
                  <c:v>9.1085972850678729</c:v>
                </c:pt>
                <c:pt idx="13">
                  <c:v>9.0900900900900901</c:v>
                </c:pt>
                <c:pt idx="14">
                  <c:v>9.086363636363636</c:v>
                </c:pt>
                <c:pt idx="15">
                  <c:v>9.0133928571428577</c:v>
                </c:pt>
                <c:pt idx="16">
                  <c:v>8.9864253393665159</c:v>
                </c:pt>
                <c:pt idx="17">
                  <c:v>8.9366515837104075</c:v>
                </c:pt>
                <c:pt idx="18">
                  <c:v>8.5156950672645735</c:v>
                </c:pt>
                <c:pt idx="19">
                  <c:v>8.2272727272727266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B2-4F67-9045-E0972D6AD773}"/>
            </c:ext>
          </c:extLst>
        </c:ser>
        <c:ser>
          <c:idx val="1"/>
          <c:order val="1"/>
          <c:tx>
            <c:strRef>
              <c:f>'Портрет тренера'!$D$153</c:f>
              <c:strCache>
                <c:ptCount val="1"/>
                <c:pt idx="0">
                  <c:v>Реальный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2B2-4F67-9045-E0972D6AD773}"/>
              </c:ext>
            </c:extLst>
          </c:dPt>
          <c:cat>
            <c:strRef>
              <c:f>'Портрет тренера'!$B$202:$B$221</c:f>
              <c:strCache>
                <c:ptCount val="20"/>
                <c:pt idx="0">
                  <c:v>Целеустремл.</c:v>
                </c:pt>
                <c:pt idx="1">
                  <c:v>Ответственность</c:v>
                </c:pt>
                <c:pt idx="2">
                  <c:v>Решительность</c:v>
                </c:pt>
                <c:pt idx="3">
                  <c:v>Дисциплинир.</c:v>
                </c:pt>
                <c:pt idx="4">
                  <c:v>Справедливость</c:v>
                </c:pt>
                <c:pt idx="5">
                  <c:v>Трудолюбие</c:v>
                </c:pt>
                <c:pt idx="6">
                  <c:v>Доброжелат.</c:v>
                </c:pt>
                <c:pt idx="7">
                  <c:v>Физич. подг.</c:v>
                </c:pt>
                <c:pt idx="8">
                  <c:v>Открытость опыту</c:v>
                </c:pt>
                <c:pt idx="9">
                  <c:v>Тех.-такт. комп.</c:v>
                </c:pt>
                <c:pt idx="10">
                  <c:v>Самоконтроль</c:v>
                </c:pt>
                <c:pt idx="11">
                  <c:v>Добросовестность</c:v>
                </c:pt>
                <c:pt idx="12">
                  <c:v>Психол. комп.</c:v>
                </c:pt>
                <c:pt idx="13">
                  <c:v>Инициативность</c:v>
                </c:pt>
                <c:pt idx="14">
                  <c:v>Коммуникаб.</c:v>
                </c:pt>
                <c:pt idx="15">
                  <c:v>Настойчивость</c:v>
                </c:pt>
                <c:pt idx="16">
                  <c:v>Методич. комп.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тренера'!$D$202:$D$221</c:f>
              <c:numCache>
                <c:formatCode>0.00</c:formatCode>
                <c:ptCount val="20"/>
                <c:pt idx="0">
                  <c:v>9.6271186440677958</c:v>
                </c:pt>
                <c:pt idx="1">
                  <c:v>9.6086956521739122</c:v>
                </c:pt>
                <c:pt idx="2">
                  <c:v>9.5730337078651679</c:v>
                </c:pt>
                <c:pt idx="3">
                  <c:v>9.5469613259668513</c:v>
                </c:pt>
                <c:pt idx="4">
                  <c:v>9.4166666666666661</c:v>
                </c:pt>
                <c:pt idx="5">
                  <c:v>9.5300546448087431</c:v>
                </c:pt>
                <c:pt idx="6">
                  <c:v>9.5586592178770946</c:v>
                </c:pt>
                <c:pt idx="7">
                  <c:v>9.4088397790055254</c:v>
                </c:pt>
                <c:pt idx="8">
                  <c:v>9.2655367231638426</c:v>
                </c:pt>
                <c:pt idx="9">
                  <c:v>9.2824858757062145</c:v>
                </c:pt>
                <c:pt idx="10">
                  <c:v>9.1675977653631282</c:v>
                </c:pt>
                <c:pt idx="11">
                  <c:v>9.5054945054945055</c:v>
                </c:pt>
                <c:pt idx="12">
                  <c:v>9.142045454545455</c:v>
                </c:pt>
                <c:pt idx="13">
                  <c:v>9.2346368715083802</c:v>
                </c:pt>
                <c:pt idx="14">
                  <c:v>9.2471264367816097</c:v>
                </c:pt>
                <c:pt idx="15">
                  <c:v>9.1333333333333329</c:v>
                </c:pt>
                <c:pt idx="16">
                  <c:v>9.1299435028248581</c:v>
                </c:pt>
                <c:pt idx="17">
                  <c:v>9.1807909604519775</c:v>
                </c:pt>
                <c:pt idx="18">
                  <c:v>9.3055555555555554</c:v>
                </c:pt>
                <c:pt idx="19">
                  <c:v>8.5988700564971747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B2-4F67-9045-E0972D6AD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319616"/>
        <c:axId val="100321152"/>
      </c:radarChart>
      <c:catAx>
        <c:axId val="1003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321152"/>
        <c:crosses val="autoZero"/>
        <c:auto val="1"/>
        <c:lblAlgn val="ctr"/>
        <c:lblOffset val="100"/>
        <c:noMultiLvlLbl val="0"/>
      </c:catAx>
      <c:valAx>
        <c:axId val="100321152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31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'Портрет тренера'!$C$153</c:f>
              <c:strCache>
                <c:ptCount val="1"/>
                <c:pt idx="0">
                  <c:v>Идеальный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FF-424C-A735-FF70F5705FDA}"/>
              </c:ext>
            </c:extLst>
          </c:dPt>
          <c:cat>
            <c:strRef>
              <c:f>'Портрет тренера'!$B$178:$B$197</c:f>
              <c:strCache>
                <c:ptCount val="20"/>
                <c:pt idx="0">
                  <c:v>Ответственность</c:v>
                </c:pt>
                <c:pt idx="1">
                  <c:v>Справедливость</c:v>
                </c:pt>
                <c:pt idx="2">
                  <c:v>Дисциплинир.</c:v>
                </c:pt>
                <c:pt idx="3">
                  <c:v>Самоконтроль</c:v>
                </c:pt>
                <c:pt idx="4">
                  <c:v>Психол. комп.</c:v>
                </c:pt>
                <c:pt idx="5">
                  <c:v>Тех.-такт. комп.</c:v>
                </c:pt>
                <c:pt idx="6">
                  <c:v>Добросовестность</c:v>
                </c:pt>
                <c:pt idx="7">
                  <c:v>Трудолюбие</c:v>
                </c:pt>
                <c:pt idx="8">
                  <c:v>Целеустремл.</c:v>
                </c:pt>
                <c:pt idx="9">
                  <c:v>Доброжелат.</c:v>
                </c:pt>
                <c:pt idx="10">
                  <c:v>Решительность</c:v>
                </c:pt>
                <c:pt idx="11">
                  <c:v>Методич. комп.</c:v>
                </c:pt>
                <c:pt idx="12">
                  <c:v>Коммуникаб.</c:v>
                </c:pt>
                <c:pt idx="13">
                  <c:v>Открытость опыту</c:v>
                </c:pt>
                <c:pt idx="14">
                  <c:v>Инициативность</c:v>
                </c:pt>
                <c:pt idx="15">
                  <c:v>Физич. подг.</c:v>
                </c:pt>
                <c:pt idx="16">
                  <c:v>Настойчивость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тренера'!$C$178:$C$197</c:f>
              <c:numCache>
                <c:formatCode>0.00</c:formatCode>
                <c:ptCount val="20"/>
                <c:pt idx="0">
                  <c:v>9.8362573099415211</c:v>
                </c:pt>
                <c:pt idx="1">
                  <c:v>9.7928994082840237</c:v>
                </c:pt>
                <c:pt idx="2">
                  <c:v>9.7321428571428577</c:v>
                </c:pt>
                <c:pt idx="3">
                  <c:v>9.7142857142857135</c:v>
                </c:pt>
                <c:pt idx="4">
                  <c:v>9.6807228915662655</c:v>
                </c:pt>
                <c:pt idx="5">
                  <c:v>9.6626506024096379</c:v>
                </c:pt>
                <c:pt idx="6">
                  <c:v>9.6369047619047628</c:v>
                </c:pt>
                <c:pt idx="7">
                  <c:v>9.625</c:v>
                </c:pt>
                <c:pt idx="8">
                  <c:v>9.6011904761904763</c:v>
                </c:pt>
                <c:pt idx="9">
                  <c:v>9.5696969696969703</c:v>
                </c:pt>
                <c:pt idx="10">
                  <c:v>9.5449101796407181</c:v>
                </c:pt>
                <c:pt idx="11">
                  <c:v>9.4670658682634734</c:v>
                </c:pt>
                <c:pt idx="12">
                  <c:v>9.4610778443113777</c:v>
                </c:pt>
                <c:pt idx="13">
                  <c:v>9.3878787878787886</c:v>
                </c:pt>
                <c:pt idx="14">
                  <c:v>9.3892215568862269</c:v>
                </c:pt>
                <c:pt idx="15">
                  <c:v>9.3154761904761898</c:v>
                </c:pt>
                <c:pt idx="16">
                  <c:v>9.2215568862275443</c:v>
                </c:pt>
                <c:pt idx="17">
                  <c:v>9</c:v>
                </c:pt>
                <c:pt idx="18">
                  <c:v>8.8333333333333339</c:v>
                </c:pt>
                <c:pt idx="19">
                  <c:v>8.3393939393939398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FF-424C-A735-FF70F5705FDA}"/>
            </c:ext>
          </c:extLst>
        </c:ser>
        <c:ser>
          <c:idx val="1"/>
          <c:order val="1"/>
          <c:tx>
            <c:strRef>
              <c:f>'Портрет тренера'!$D$153</c:f>
              <c:strCache>
                <c:ptCount val="1"/>
                <c:pt idx="0">
                  <c:v>Реальный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spPr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7BFF-424C-A735-FF70F5705FDA}"/>
              </c:ext>
            </c:extLst>
          </c:dPt>
          <c:cat>
            <c:strRef>
              <c:f>'Портрет тренера'!$B$178:$B$197</c:f>
              <c:strCache>
                <c:ptCount val="20"/>
                <c:pt idx="0">
                  <c:v>Ответственность</c:v>
                </c:pt>
                <c:pt idx="1">
                  <c:v>Справедливость</c:v>
                </c:pt>
                <c:pt idx="2">
                  <c:v>Дисциплинир.</c:v>
                </c:pt>
                <c:pt idx="3">
                  <c:v>Самоконтроль</c:v>
                </c:pt>
                <c:pt idx="4">
                  <c:v>Психол. комп.</c:v>
                </c:pt>
                <c:pt idx="5">
                  <c:v>Тех.-такт. комп.</c:v>
                </c:pt>
                <c:pt idx="6">
                  <c:v>Добросовестность</c:v>
                </c:pt>
                <c:pt idx="7">
                  <c:v>Трудолюбие</c:v>
                </c:pt>
                <c:pt idx="8">
                  <c:v>Целеустремл.</c:v>
                </c:pt>
                <c:pt idx="9">
                  <c:v>Доброжелат.</c:v>
                </c:pt>
                <c:pt idx="10">
                  <c:v>Решительность</c:v>
                </c:pt>
                <c:pt idx="11">
                  <c:v>Методич. комп.</c:v>
                </c:pt>
                <c:pt idx="12">
                  <c:v>Коммуникаб.</c:v>
                </c:pt>
                <c:pt idx="13">
                  <c:v>Открытость опыту</c:v>
                </c:pt>
                <c:pt idx="14">
                  <c:v>Инициативность</c:v>
                </c:pt>
                <c:pt idx="15">
                  <c:v>Физич. подг.</c:v>
                </c:pt>
                <c:pt idx="16">
                  <c:v>Настойчивость</c:v>
                </c:pt>
                <c:pt idx="17">
                  <c:v>Шир. кругозор</c:v>
                </c:pt>
                <c:pt idx="18">
                  <c:v>Аккуратность</c:v>
                </c:pt>
                <c:pt idx="19">
                  <c:v>Патриотизм</c:v>
                </c:pt>
              </c:strCache>
            </c:strRef>
          </c:cat>
          <c:val>
            <c:numRef>
              <c:f>'Портрет тренера'!$D$178:$D$197</c:f>
              <c:numCache>
                <c:formatCode>0.00</c:formatCode>
                <c:ptCount val="20"/>
                <c:pt idx="0">
                  <c:v>9.4206896551724135</c:v>
                </c:pt>
                <c:pt idx="1">
                  <c:v>9.3239436619718301</c:v>
                </c:pt>
                <c:pt idx="2">
                  <c:v>9.4929577464788739</c:v>
                </c:pt>
                <c:pt idx="3">
                  <c:v>9.2269503546099294</c:v>
                </c:pt>
                <c:pt idx="4">
                  <c:v>9.1702127659574462</c:v>
                </c:pt>
                <c:pt idx="5">
                  <c:v>9.2857142857142865</c:v>
                </c:pt>
                <c:pt idx="6">
                  <c:v>9.3636363636363633</c:v>
                </c:pt>
                <c:pt idx="7">
                  <c:v>9.316901408450704</c:v>
                </c:pt>
                <c:pt idx="8">
                  <c:v>9.2733812949640289</c:v>
                </c:pt>
                <c:pt idx="9">
                  <c:v>9.384615384615385</c:v>
                </c:pt>
                <c:pt idx="10">
                  <c:v>9.1914893617021285</c:v>
                </c:pt>
                <c:pt idx="11">
                  <c:v>9.2785714285714285</c:v>
                </c:pt>
                <c:pt idx="12">
                  <c:v>9.0921985815602842</c:v>
                </c:pt>
                <c:pt idx="13">
                  <c:v>9.0503597122302164</c:v>
                </c:pt>
                <c:pt idx="14">
                  <c:v>8.992857142857142</c:v>
                </c:pt>
                <c:pt idx="15">
                  <c:v>9.4676258992805753</c:v>
                </c:pt>
                <c:pt idx="16">
                  <c:v>8.9784172661870496</c:v>
                </c:pt>
                <c:pt idx="17">
                  <c:v>8.9855072463768124</c:v>
                </c:pt>
                <c:pt idx="18">
                  <c:v>9.4785714285714278</c:v>
                </c:pt>
                <c:pt idx="19">
                  <c:v>9.0359712230215834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FF-424C-A735-FF70F570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357632"/>
        <c:axId val="100359168"/>
      </c:radarChart>
      <c:catAx>
        <c:axId val="1003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359168"/>
        <c:crosses val="autoZero"/>
        <c:auto val="1"/>
        <c:lblAlgn val="ctr"/>
        <c:lblOffset val="100"/>
        <c:noMultiLvlLbl val="0"/>
      </c:catAx>
      <c:valAx>
        <c:axId val="100359168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3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'[21.11.2019 ДЮСШ №2.xlsx]3. Удовлетворенность тренеров'!$A$10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'[21.11.2019 ДЮСШ №2.xlsx]3. Удовлетворенность тренеров'!$B$12:$O$12</c:f>
              <c:strCache>
                <c:ptCount val="14"/>
                <c:pt idx="0">
                  <c:v>Профессией</c:v>
                </c:pt>
                <c:pt idx="1">
                  <c:v>Взаимоотн. с воспит.</c:v>
                </c:pt>
                <c:pt idx="2">
                  <c:v>Проф. подготовкой</c:v>
                </c:pt>
                <c:pt idx="3">
                  <c:v>Взаимоотн. с родит.</c:v>
                </c:pt>
                <c:pt idx="4">
                  <c:v>Психол. подготовкой</c:v>
                </c:pt>
                <c:pt idx="5">
                  <c:v>Взаимоотн. с админ.</c:v>
                </c:pt>
                <c:pt idx="6">
                  <c:v>Отнош. к трен. восп.</c:v>
                </c:pt>
                <c:pt idx="7">
                  <c:v>Местом работы</c:v>
                </c:pt>
                <c:pt idx="8">
                  <c:v>Отнош. род. к занят.</c:v>
                </c:pt>
                <c:pt idx="9">
                  <c:v>Метод. подготовкой</c:v>
                </c:pt>
                <c:pt idx="10">
                  <c:v>Взаимоотнош. с колл.</c:v>
                </c:pt>
                <c:pt idx="11">
                  <c:v>Достиг. рез. в проф.</c:v>
                </c:pt>
                <c:pt idx="12">
                  <c:v>Мат.-тех. базой</c:v>
                </c:pt>
                <c:pt idx="13">
                  <c:v>Заработной платой</c:v>
                </c:pt>
              </c:strCache>
            </c:strRef>
          </c:cat>
          <c:val>
            <c:numRef>
              <c:f>'[21.11.2019 ДЮСШ №2.xlsx]3. Удовлетворенность тренеров'!$B$17:$O$17</c:f>
              <c:numCache>
                <c:formatCode>0.00%</c:formatCode>
                <c:ptCount val="14"/>
                <c:pt idx="0">
                  <c:v>0.875</c:v>
                </c:pt>
                <c:pt idx="1">
                  <c:v>1</c:v>
                </c:pt>
                <c:pt idx="2">
                  <c:v>0.88235294117647056</c:v>
                </c:pt>
                <c:pt idx="3">
                  <c:v>0.96875</c:v>
                </c:pt>
                <c:pt idx="4">
                  <c:v>0.94117647058823528</c:v>
                </c:pt>
                <c:pt idx="5">
                  <c:v>0.875</c:v>
                </c:pt>
                <c:pt idx="6">
                  <c:v>0.76470588235294112</c:v>
                </c:pt>
                <c:pt idx="7">
                  <c:v>0.875</c:v>
                </c:pt>
                <c:pt idx="8">
                  <c:v>0.73529411764705888</c:v>
                </c:pt>
                <c:pt idx="9">
                  <c:v>0.76470588235294112</c:v>
                </c:pt>
                <c:pt idx="10">
                  <c:v>0.875</c:v>
                </c:pt>
                <c:pt idx="11">
                  <c:v>0.55882352941176472</c:v>
                </c:pt>
                <c:pt idx="12">
                  <c:v>0.52941176470588236</c:v>
                </c:pt>
                <c:pt idx="13">
                  <c:v>0.35294117647058826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C-493A-8D5D-31BA124034AC}"/>
            </c:ext>
          </c:extLst>
        </c:ser>
        <c:ser>
          <c:idx val="1"/>
          <c:order val="1"/>
          <c:tx>
            <c:strRef>
              <c:f>'[21.11.2019 ДЮСШ №2.xlsx]3. Удовлетворенность тренеров'!$A$20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'[21.11.2019 ДЮСШ №2.xlsx]3. Удовлетворенность тренеров'!$B$12:$O$12</c:f>
              <c:strCache>
                <c:ptCount val="14"/>
                <c:pt idx="0">
                  <c:v>Профессией</c:v>
                </c:pt>
                <c:pt idx="1">
                  <c:v>Взаимоотн. с воспит.</c:v>
                </c:pt>
                <c:pt idx="2">
                  <c:v>Проф. подготовкой</c:v>
                </c:pt>
                <c:pt idx="3">
                  <c:v>Взаимоотн. с родит.</c:v>
                </c:pt>
                <c:pt idx="4">
                  <c:v>Психол. подготовкой</c:v>
                </c:pt>
                <c:pt idx="5">
                  <c:v>Взаимоотн. с админ.</c:v>
                </c:pt>
                <c:pt idx="6">
                  <c:v>Отнош. к трен. восп.</c:v>
                </c:pt>
                <c:pt idx="7">
                  <c:v>Местом работы</c:v>
                </c:pt>
                <c:pt idx="8">
                  <c:v>Отнош. род. к занят.</c:v>
                </c:pt>
                <c:pt idx="9">
                  <c:v>Метод. подготовкой</c:v>
                </c:pt>
                <c:pt idx="10">
                  <c:v>Взаимоотнош. с колл.</c:v>
                </c:pt>
                <c:pt idx="11">
                  <c:v>Достиг. рез. в проф.</c:v>
                </c:pt>
                <c:pt idx="12">
                  <c:v>Мат.-тех. базой</c:v>
                </c:pt>
                <c:pt idx="13">
                  <c:v>Заработной платой</c:v>
                </c:pt>
              </c:strCache>
            </c:strRef>
          </c:cat>
          <c:val>
            <c:numRef>
              <c:f>'[21.11.2019 ДЮСШ №2.xlsx]3. Удовлетворенность тренеров'!$B$27:$O$27</c:f>
              <c:numCache>
                <c:formatCode>0.00%</c:formatCode>
                <c:ptCount val="14"/>
                <c:pt idx="0">
                  <c:v>1</c:v>
                </c:pt>
                <c:pt idx="1">
                  <c:v>0.9642857142857143</c:v>
                </c:pt>
                <c:pt idx="2">
                  <c:v>1</c:v>
                </c:pt>
                <c:pt idx="3">
                  <c:v>0.9642857142857143</c:v>
                </c:pt>
                <c:pt idx="4">
                  <c:v>0.8928571428571429</c:v>
                </c:pt>
                <c:pt idx="5">
                  <c:v>0.93333333333333335</c:v>
                </c:pt>
                <c:pt idx="6">
                  <c:v>1</c:v>
                </c:pt>
                <c:pt idx="7">
                  <c:v>0.8928571428571429</c:v>
                </c:pt>
                <c:pt idx="8">
                  <c:v>1</c:v>
                </c:pt>
                <c:pt idx="9">
                  <c:v>0.9642857142857143</c:v>
                </c:pt>
                <c:pt idx="10">
                  <c:v>0.7857142857142857</c:v>
                </c:pt>
                <c:pt idx="11">
                  <c:v>0.66666666666666663</c:v>
                </c:pt>
                <c:pt idx="12">
                  <c:v>0.4642857142857143</c:v>
                </c:pt>
                <c:pt idx="13">
                  <c:v>0.5357142857142857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5C-493A-8D5D-31BA12403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764288"/>
        <c:axId val="100782464"/>
      </c:barChart>
      <c:catAx>
        <c:axId val="10076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782464"/>
        <c:crosses val="autoZero"/>
        <c:auto val="1"/>
        <c:lblAlgn val="ctr"/>
        <c:lblOffset val="100"/>
        <c:noMultiLvlLbl val="0"/>
      </c:catAx>
      <c:valAx>
        <c:axId val="100782464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0076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0.48686</cdr:x>
      <cdr:y>0.21402</cdr:y>
    </cdr:from>
    <cdr:to>
      <cdr:x>0.49923</cdr:x>
      <cdr:y>0.50647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CCC7CE68-EAD3-4DA6-9A19-B8B9FFB23481}"/>
            </a:ext>
          </a:extLst>
        </cdr:cNvPr>
        <cdr:cNvCxnSpPr/>
      </cdr:nvCxnSpPr>
      <cdr:spPr>
        <a:xfrm xmlns:a="http://schemas.openxmlformats.org/drawingml/2006/main" flipH="1">
          <a:off x="2939143" y="594055"/>
          <a:ext cx="74645" cy="811763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0.47784</cdr:x>
      <cdr:y>0.19747</cdr:y>
    </cdr:from>
    <cdr:to>
      <cdr:x>0.49897</cdr:x>
      <cdr:y>0.38571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6CAFB00D-91EE-4B08-AB7B-5F6C350F5D66}"/>
            </a:ext>
          </a:extLst>
        </cdr:cNvPr>
        <cdr:cNvCxnSpPr/>
      </cdr:nvCxnSpPr>
      <cdr:spPr>
        <a:xfrm xmlns:a="http://schemas.openxmlformats.org/drawingml/2006/main" flipH="1">
          <a:off x="2884659" y="548112"/>
          <a:ext cx="127549" cy="5225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0.02349</cdr:x>
      <cdr:y>0.24692</cdr:y>
    </cdr:from>
    <cdr:to>
      <cdr:x>0.06722</cdr:x>
      <cdr:y>0.40036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522" y="1651700"/>
          <a:ext cx="447871" cy="1026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0.01529</cdr:x>
      <cdr:y>0.26645</cdr:y>
    </cdr:from>
    <cdr:to>
      <cdr:x>0.04353</cdr:x>
      <cdr:y>0.3334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6547" y="1782329"/>
          <a:ext cx="289249" cy="447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002060"/>
              </a:solidFill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DFC4F-EF59-4C60-8BCD-4E0A020729D9}" type="datetimeFigureOut">
              <a:rPr lang="ru-RU" smtClean="0"/>
              <a:t>26.08.2022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07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0225"/>
            <a:ext cx="29416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0225"/>
            <a:ext cx="29416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B81E4-E1B4-4887-BDC5-1586D59977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8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07175" cy="3717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57ADC-DB48-45A9-AD9F-428401CFD89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70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415" y="756126"/>
            <a:ext cx="8821936" cy="3276548"/>
          </a:xfrm>
        </p:spPr>
        <p:txBody>
          <a:bodyPr anchor="b">
            <a:normAutofit/>
          </a:bodyPr>
          <a:lstStyle>
            <a:lvl1pPr algn="l">
              <a:defRPr sz="5292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415" y="4238042"/>
            <a:ext cx="7057549" cy="2147025"/>
          </a:xfrm>
        </p:spPr>
        <p:txBody>
          <a:bodyPr anchor="t">
            <a:normAutofit/>
          </a:bodyPr>
          <a:lstStyle>
            <a:lvl1pPr marL="0" indent="0" algn="l">
              <a:buNone/>
              <a:defRPr sz="231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2240" y="9335"/>
            <a:ext cx="4200922" cy="42007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4894" y="100933"/>
            <a:ext cx="6704556" cy="67042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8251" y="252042"/>
            <a:ext cx="5461198" cy="54609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8525" y="35589"/>
            <a:ext cx="5350926" cy="53506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0400" y="672114"/>
            <a:ext cx="4789050" cy="47887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66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166" y="588098"/>
            <a:ext cx="11928867" cy="344457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223" y="4238042"/>
            <a:ext cx="9156257" cy="504084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9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16" y="756126"/>
            <a:ext cx="11090434" cy="3024505"/>
          </a:xfrm>
        </p:spPr>
        <p:txBody>
          <a:bodyPr anchor="ctr">
            <a:normAutofit/>
          </a:bodyPr>
          <a:lstStyle>
            <a:lvl1pPr algn="l">
              <a:defRPr sz="3528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5" y="4536758"/>
            <a:ext cx="9411816" cy="2072346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00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525" y="756126"/>
            <a:ext cx="10082214" cy="3024505"/>
          </a:xfrm>
        </p:spPr>
        <p:txBody>
          <a:bodyPr anchor="ctr">
            <a:normAutofit/>
          </a:bodyPr>
          <a:lstStyle>
            <a:lvl1pPr algn="l">
              <a:defRPr sz="3528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599" y="3780632"/>
            <a:ext cx="9410065" cy="42007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6" y="4742126"/>
            <a:ext cx="9410065" cy="185764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6378" y="895512"/>
            <a:ext cx="672148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0738" y="3052511"/>
            <a:ext cx="672148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 algn="r"/>
            <a:r>
              <a:rPr lang="en-US" sz="882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365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15" y="3780632"/>
            <a:ext cx="9410065" cy="1871462"/>
          </a:xfrm>
        </p:spPr>
        <p:txBody>
          <a:bodyPr anchor="b">
            <a:normAutofit/>
          </a:bodyPr>
          <a:lstStyle>
            <a:lvl1pPr algn="l">
              <a:defRPr sz="3528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4" y="5659350"/>
            <a:ext cx="9411818" cy="948631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16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526" y="756126"/>
            <a:ext cx="10082213" cy="3024505"/>
          </a:xfrm>
        </p:spPr>
        <p:txBody>
          <a:bodyPr anchor="ctr">
            <a:normAutofit/>
          </a:bodyPr>
          <a:lstStyle>
            <a:lvl1pPr algn="l">
              <a:defRPr sz="3528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416" y="4331391"/>
            <a:ext cx="9410066" cy="115752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5" y="5488917"/>
            <a:ext cx="9410066" cy="1120187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6378" y="895512"/>
            <a:ext cx="672148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0738" y="3052511"/>
            <a:ext cx="672148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 algn="r"/>
            <a:r>
              <a:rPr lang="en-US" sz="882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998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16" y="756126"/>
            <a:ext cx="11090434" cy="302450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415" y="4331391"/>
            <a:ext cx="9410065" cy="9241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5" y="5255544"/>
            <a:ext cx="9410066" cy="13535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96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632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6351" y="756126"/>
            <a:ext cx="2268498" cy="504084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166" y="756126"/>
            <a:ext cx="8625893" cy="5852978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84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8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15" y="2212369"/>
            <a:ext cx="9410066" cy="2515570"/>
          </a:xfrm>
        </p:spPr>
        <p:txBody>
          <a:bodyPr anchor="b">
            <a:normAutofit/>
          </a:bodyPr>
          <a:lstStyle>
            <a:lvl1pPr algn="l">
              <a:defRPr sz="3969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6" y="4956828"/>
            <a:ext cx="9410065" cy="1652276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75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414" y="756127"/>
            <a:ext cx="5444279" cy="39860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072" y="756128"/>
            <a:ext cx="5440777" cy="398599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58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820" y="756126"/>
            <a:ext cx="5126875" cy="635356"/>
          </a:xfrm>
        </p:spPr>
        <p:txBody>
          <a:bodyPr anchor="b">
            <a:noAutofit/>
          </a:bodyPr>
          <a:lstStyle>
            <a:lvl1pPr marL="0" indent="0">
              <a:buNone/>
              <a:defRPr sz="3087" b="0">
                <a:solidFill>
                  <a:schemeClr val="tx1"/>
                </a:solidFill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14" y="1400817"/>
            <a:ext cx="5444279" cy="334130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2804" y="756126"/>
            <a:ext cx="5143796" cy="635356"/>
          </a:xfrm>
        </p:spPr>
        <p:txBody>
          <a:bodyPr anchor="b">
            <a:noAutofit/>
          </a:bodyPr>
          <a:lstStyle>
            <a:lvl1pPr marL="0" indent="0">
              <a:buNone/>
              <a:defRPr sz="3087" b="0">
                <a:solidFill>
                  <a:schemeClr val="tx1"/>
                </a:solidFill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2321" y="1391482"/>
            <a:ext cx="5434943" cy="334130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1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964" y="756126"/>
            <a:ext cx="4032885" cy="1512253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416" y="756126"/>
            <a:ext cx="6553439" cy="5852978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1964" y="2436406"/>
            <a:ext cx="4032885" cy="2305719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98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392" y="1596266"/>
            <a:ext cx="6637457" cy="1260211"/>
          </a:xfrm>
        </p:spPr>
        <p:txBody>
          <a:bodyPr anchor="b">
            <a:normAutofit/>
          </a:bodyPr>
          <a:lstStyle>
            <a:lvl1pPr algn="l">
              <a:defRPr sz="308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489" y="1008168"/>
            <a:ext cx="3617616" cy="504084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392" y="3061844"/>
            <a:ext cx="6639207" cy="2259044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1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1642" y="3267212"/>
            <a:ext cx="3287809" cy="3537925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415" y="4947492"/>
            <a:ext cx="9410065" cy="16616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15" y="756127"/>
            <a:ext cx="9410065" cy="39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0646" y="6805137"/>
            <a:ext cx="1764387" cy="4025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052313-9091-4C76-A5F9-A9D3259EC5F2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415" y="6805137"/>
            <a:ext cx="8317825" cy="4025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6508" y="6150528"/>
            <a:ext cx="1259444" cy="738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C598DF-39CE-4AEC-A29A-A2FE2CD284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017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39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165" indent="-315039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213" indent="-189024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276" indent="-189024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1542" y="2640563"/>
            <a:ext cx="9795084" cy="1658722"/>
          </a:xfrm>
        </p:spPr>
        <p:txBody>
          <a:bodyPr>
            <a:normAutofit fontScale="90000"/>
          </a:bodyPr>
          <a:lstStyle/>
          <a:p>
            <a:r>
              <a:rPr lang="ru-RU" sz="40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Воспитание и социально-психологическое сопровождение в детско-юношеском спорте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2000" y="5143763"/>
            <a:ext cx="5469047" cy="1919513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Манжелей Ирина Владимировна, </a:t>
            </a:r>
          </a:p>
          <a:p>
            <a:pPr algn="r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доктор пед. наук, профессор, </a:t>
            </a:r>
          </a:p>
          <a:p>
            <a:pPr algn="r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Тюменский государственный</a:t>
            </a:r>
          </a:p>
          <a:p>
            <a:pPr algn="r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cs typeface="Arial" pitchFamily="34" charset="0"/>
              </a:rPr>
              <a:t>университет</a:t>
            </a:r>
            <a:endParaRPr lang="en-US" b="1" dirty="0">
              <a:solidFill>
                <a:srgbClr val="002060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</a:pP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i.v.manzhelej@utmn.ru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  <a:p>
            <a:pPr algn="r">
              <a:spcBef>
                <a:spcPts val="0"/>
              </a:spcBef>
            </a:pPr>
            <a:endParaRPr lang="en-US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8333" cy="1666133"/>
          </a:xfrm>
          <a:prstGeom prst="rect">
            <a:avLst/>
          </a:prstGeom>
        </p:spPr>
      </p:pic>
      <p:pic>
        <p:nvPicPr>
          <p:cNvPr id="5" name="Picture 16" descr="i?id=70386a637c40d7b73748b11a14c93ee4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943" y="50303"/>
            <a:ext cx="4585781" cy="251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09" y="4299285"/>
            <a:ext cx="5037188" cy="324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6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37667" y="130630"/>
            <a:ext cx="12014915" cy="71432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Цель исследования-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составить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социально-психологический портрет детского тренера (на примере ТО).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Методы исследования: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Онлайн опрос по структурированным анкетам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Разработано 4 вида анкет: «тренер», «спортсмен», «родитель», «руководитель».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Методы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- «Анализ своих ограничений» (М. Вудкок, Д. Френсис); «Якоря карьеры» (Э. Шейн); «тренер – спортсмен» (И.П. Волков), удовлетворенность деятельностью (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Журин, Е.П. Ильин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и др.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Организация исследования: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 этап исследования.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Тренеры спортивных школ г. Тюмени (73 ч.) подростки –спортсмены (794 ч.), их родители (840 ч.), администраторы  СШ (24 ч.).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 этап исследования.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Тренеры по лыжным гонкам и биатлону ТО (71 ч.), руководители СШ (12 ч.), подростки-спортсмены (684 ч.), их родители 473 (ч.).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 этап исследования.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Тренеры спортивной школы №2 Тюменского района ТО (16), подростки –спортсмены (256 ч.), их родители (278 ч.),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 этап исследования.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Тренеры по адаптивной физической культуре г. Тюмени (18), родители детей с ОВЗ (32чел.),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Величина выборки: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3671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респондентов в возрасте от 10 до 65 лет.</a:t>
            </a:r>
          </a:p>
        </p:txBody>
      </p:sp>
    </p:spTree>
    <p:extLst>
      <p:ext uri="{BB962C8B-B14F-4D97-AF65-F5344CB8AC3E}">
        <p14:creationId xmlns:p14="http://schemas.microsoft.com/office/powerpoint/2010/main" val="401652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9445" y="121299"/>
            <a:ext cx="9624060" cy="5691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Значимые качества тренеров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4313936"/>
              </p:ext>
            </p:extLst>
          </p:nvPr>
        </p:nvGraphicFramePr>
        <p:xfrm>
          <a:off x="666251" y="786116"/>
          <a:ext cx="5241342" cy="292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614A7F3-F70E-4CCA-8FC5-45F3985625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1188066"/>
              </p:ext>
            </p:extLst>
          </p:nvPr>
        </p:nvGraphicFramePr>
        <p:xfrm>
          <a:off x="7213739" y="786116"/>
          <a:ext cx="4799933" cy="292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Текст 2"/>
          <p:cNvSpPr txBox="1">
            <a:spLocks/>
          </p:cNvSpPr>
          <p:nvPr/>
        </p:nvSpPr>
        <p:spPr>
          <a:xfrm>
            <a:off x="277092" y="3694844"/>
            <a:ext cx="6402876" cy="443289"/>
          </a:xfrm>
          <a:prstGeom prst="rect">
            <a:avLst/>
          </a:prstGeom>
        </p:spPr>
        <p:txBody>
          <a:bodyPr vert="horz" lIns="104306" tIns="52153" rIns="104306" bIns="52153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002060"/>
                </a:solidFill>
              </a:rPr>
              <a:t>Рис.1. Значимые качества тренеров- 1 ( в баллах)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679964" y="3694843"/>
            <a:ext cx="6269418" cy="443289"/>
          </a:xfrm>
          <a:prstGeom prst="rect">
            <a:avLst/>
          </a:prstGeom>
        </p:spPr>
        <p:txBody>
          <a:bodyPr vert="horz" lIns="104306" tIns="52153" rIns="104306" bIns="52153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002060"/>
                </a:solidFill>
              </a:rPr>
              <a:t>Рис.2. Значимые качества тренеров- 2 (в баллах)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C37CADA8-A920-45CD-879D-CF6401AFC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659396"/>
              </p:ext>
            </p:extLst>
          </p:nvPr>
        </p:nvGraphicFramePr>
        <p:xfrm>
          <a:off x="3621953" y="4266484"/>
          <a:ext cx="6036906" cy="277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Текст 2"/>
          <p:cNvSpPr txBox="1">
            <a:spLocks/>
          </p:cNvSpPr>
          <p:nvPr/>
        </p:nvSpPr>
        <p:spPr>
          <a:xfrm>
            <a:off x="3299143" y="7001252"/>
            <a:ext cx="6682525" cy="443289"/>
          </a:xfrm>
          <a:prstGeom prst="rect">
            <a:avLst/>
          </a:prstGeom>
        </p:spPr>
        <p:txBody>
          <a:bodyPr vert="horz" lIns="104306" tIns="52153" rIns="104306" bIns="52153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rgbClr val="002060"/>
                </a:solidFill>
              </a:rPr>
              <a:t>Рис.3. Значимые качества тренеров- 3 (в баллах)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20"/>
            <a:ext cx="1137667" cy="68637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H="1">
            <a:off x="6627916" y="4982547"/>
            <a:ext cx="12490" cy="70912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32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1339" y="402570"/>
            <a:ext cx="9223058" cy="521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Значимые качества тренеров АФК (ранг)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6832" y="6295119"/>
            <a:ext cx="5794643" cy="863574"/>
          </a:xfrm>
        </p:spPr>
        <p:txBody>
          <a:bodyPr>
            <a:normAutofit fontScale="25000" lnSpcReduction="20000"/>
          </a:bodyPr>
          <a:lstStyle/>
          <a:p>
            <a:endParaRPr lang="ru-RU" sz="18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r>
              <a:rPr lang="ru-RU" sz="6400" dirty="0">
                <a:solidFill>
                  <a:srgbClr val="002060"/>
                </a:solidFill>
              </a:rPr>
              <a:t>Рис.4. Значимые качества тренеров АФК  (мнение тренеров)</a:t>
            </a:r>
          </a:p>
          <a:p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142E04C-E8A7-431C-9515-097910F911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1156408"/>
              </p:ext>
            </p:extLst>
          </p:nvPr>
        </p:nvGraphicFramePr>
        <p:xfrm>
          <a:off x="1390921" y="1399593"/>
          <a:ext cx="4693817" cy="482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88308" y="6155154"/>
            <a:ext cx="5560709" cy="90840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Рис.5. Значимые качества тренеров АФК  (мнение тренеров и родителей)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7D24EBE-425B-4510-B623-161E0E33777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9398812"/>
              </p:ext>
            </p:extLst>
          </p:nvPr>
        </p:nvGraphicFramePr>
        <p:xfrm>
          <a:off x="7295362" y="1399592"/>
          <a:ext cx="4546600" cy="482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11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1339" y="5091"/>
            <a:ext cx="9223058" cy="6863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Значимые качества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идеального и реального  тренера (в баллах)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1785325" y="6102223"/>
            <a:ext cx="4849827" cy="830425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E61D676-E8D1-49E1-B25D-03B089A7D1C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1328177"/>
              </p:ext>
            </p:extLst>
          </p:nvPr>
        </p:nvGraphicFramePr>
        <p:xfrm>
          <a:off x="1757331" y="802433"/>
          <a:ext cx="4878420" cy="31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C9B6D57-3A12-40FE-B78E-707486930BD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35981251"/>
              </p:ext>
            </p:extLst>
          </p:nvPr>
        </p:nvGraphicFramePr>
        <p:xfrm>
          <a:off x="4444808" y="3993502"/>
          <a:ext cx="4226509" cy="280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425BB1F5-122B-4E96-975B-86E38F477E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21402"/>
              </p:ext>
            </p:extLst>
          </p:nvPr>
        </p:nvGraphicFramePr>
        <p:xfrm>
          <a:off x="6823853" y="783772"/>
          <a:ext cx="499187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1"/>
            <a:ext cx="1137667" cy="6863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48125" y="6994099"/>
            <a:ext cx="5346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Рис.8. Качества идеального и реального тренеров (мнение спортсменов-подростков)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54570" y="4020614"/>
            <a:ext cx="30806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Рис.6. Качества идеального и реального тренеров (мнение тренеров)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57157" y="4014387"/>
            <a:ext cx="30806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Рис.7. Качества идеального и реального тренеров (мнение родителей)</a:t>
            </a:r>
          </a:p>
        </p:txBody>
      </p:sp>
    </p:spTree>
    <p:extLst>
      <p:ext uri="{BB962C8B-B14F-4D97-AF65-F5344CB8AC3E}">
        <p14:creationId xmlns:p14="http://schemas.microsoft.com/office/powerpoint/2010/main" val="2773823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445" y="302804"/>
            <a:ext cx="9624060" cy="6197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Удовлетворенность тренеров (в %)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9656" y="5600326"/>
            <a:ext cx="4965307" cy="70536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Рис. 9.Удовлетворенность тренеров- 1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231796"/>
              </p:ext>
            </p:extLst>
          </p:nvPr>
        </p:nvGraphicFramePr>
        <p:xfrm>
          <a:off x="1584708" y="893138"/>
          <a:ext cx="5255205" cy="4985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02570" y="5600326"/>
            <a:ext cx="5137498" cy="705367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Рис. 10. Удовлетворенность тренеров- 2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3D1EC14A-1D54-4399-872F-ED618A632DA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82573987"/>
              </p:ext>
            </p:extLst>
          </p:nvPr>
        </p:nvGraphicFramePr>
        <p:xfrm>
          <a:off x="6902570" y="871871"/>
          <a:ext cx="4726631" cy="499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3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3">
            <a:extLst>
              <a:ext uri="{FF2B5EF4-FFF2-40B4-BE49-F238E27FC236}">
                <a16:creationId xmlns:a16="http://schemas.microsoft.com/office/drawing/2014/main" id="{C4B3DB1C-A618-47B2-B850-AFBABA960A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3238006"/>
              </p:ext>
            </p:extLst>
          </p:nvPr>
        </p:nvGraphicFramePr>
        <p:xfrm>
          <a:off x="1598711" y="1166328"/>
          <a:ext cx="4618652" cy="444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CCF90518-F355-4451-AFF7-C54CF2587AA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851206"/>
              </p:ext>
            </p:extLst>
          </p:nvPr>
        </p:nvGraphicFramePr>
        <p:xfrm>
          <a:off x="6450632" y="1240973"/>
          <a:ext cx="4996089" cy="475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  <p:sp>
        <p:nvSpPr>
          <p:cNvPr id="11" name="Текст 2"/>
          <p:cNvSpPr txBox="1">
            <a:spLocks/>
          </p:cNvSpPr>
          <p:nvPr/>
        </p:nvSpPr>
        <p:spPr>
          <a:xfrm>
            <a:off x="1224921" y="5570377"/>
            <a:ext cx="5496554" cy="705367"/>
          </a:xfrm>
          <a:prstGeom prst="rect">
            <a:avLst/>
          </a:prstGeom>
        </p:spPr>
        <p:txBody>
          <a:bodyPr vert="horz" lIns="104306" tIns="52153" rIns="104306" bIns="52153" rtlCol="0" anchor="b">
            <a:normAutofit/>
          </a:bodyPr>
          <a:lstStyle>
            <a:lvl1pPr marL="0" indent="0" algn="l" defTabSz="1043056" rtl="0" eaLnBrk="1" latinLnBrk="0" hangingPunct="1">
              <a:lnSpc>
                <a:spcPct val="90000"/>
              </a:lnSpc>
              <a:spcBef>
                <a:spcPts val="1141"/>
              </a:spcBef>
              <a:buFont typeface="Arial" panose="020B0604020202020204" pitchFamily="34" charset="0"/>
              <a:buNone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002060"/>
                </a:solidFill>
              </a:rPr>
              <a:t>Рис. 11.Удовлетворенность тренеров- 3</a:t>
            </a: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6721475" y="5570377"/>
            <a:ext cx="5441951" cy="705367"/>
          </a:xfrm>
          <a:prstGeom prst="rect">
            <a:avLst/>
          </a:prstGeom>
        </p:spPr>
        <p:txBody>
          <a:bodyPr vert="horz" lIns="104306" tIns="52153" rIns="104306" bIns="52153" rtlCol="0" anchor="b">
            <a:normAutofit/>
          </a:bodyPr>
          <a:lstStyle>
            <a:lvl1pPr marL="0" indent="0" algn="l" defTabSz="1043056" rtl="0" eaLnBrk="1" latinLnBrk="0" hangingPunct="1">
              <a:lnSpc>
                <a:spcPct val="90000"/>
              </a:lnSpc>
              <a:spcBef>
                <a:spcPts val="1141"/>
              </a:spcBef>
              <a:buFont typeface="Arial" panose="020B0604020202020204" pitchFamily="34" charset="0"/>
              <a:buNone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indent="0" algn="l" defTabSz="1043056" rtl="0" eaLnBrk="1" latinLnBrk="0" hangingPunct="1">
              <a:lnSpc>
                <a:spcPct val="90000"/>
              </a:lnSpc>
              <a:spcBef>
                <a:spcPts val="57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002060"/>
                </a:solidFill>
              </a:rPr>
              <a:t>Рис. 12.Удовлетворенность тренеров АФК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8180" y="133867"/>
            <a:ext cx="66620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</a:rPr>
              <a:t>Удовлетворенность</a:t>
            </a:r>
            <a:r>
              <a:rPr lang="ru-RU" sz="2800" b="1" dirty="0">
                <a:solidFill>
                  <a:srgbClr val="002060"/>
                </a:solidFill>
              </a:rPr>
              <a:t> тренеров (в %)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86605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6266" cy="783557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71183" y="117723"/>
            <a:ext cx="8033736" cy="759039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Выводы: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04386" y="1485903"/>
            <a:ext cx="10167331" cy="5957637"/>
          </a:xfrm>
        </p:spPr>
        <p:txBody>
          <a:bodyPr>
            <a:noAutofit/>
          </a:bodyPr>
          <a:lstStyle/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    Воспитание и социально-психологические сопровождение детско-юношеского спорта взаимосвязанные процессы, решающие задачи возрастного развития ребенка и этапа спортивной подготовки.</a:t>
            </a: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 Актуализация воспитательного потенциала детско-юношеского спорта зависит от условий и возможностей спортивной среды, которая конструируется администрацией образовательного учреждения и тренерами.</a:t>
            </a: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Анализ качеств детского тренера показал, что  все субъекты спортивной среды отдают предпочтение сначала личностным качествам (ответственность, добросовестность, трудолюбие), а затем профессиональным – методической, технико-тактической и психологической компетентности, рассматривая тренера в первую очередь в качестве педагога-воспитателя. Кроме этого, для спортсменов-подростков и их родителей важны справедливость и самоконтроль тренера.</a:t>
            </a: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61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09946" y="402572"/>
            <a:ext cx="9223058" cy="1083331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Выводы:</a:t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1154" y="1485903"/>
            <a:ext cx="9223058" cy="5873261"/>
          </a:xfrm>
        </p:spPr>
        <p:txBody>
          <a:bodyPr>
            <a:normAutofit fontScale="47500" lnSpcReduction="20000"/>
          </a:bodyPr>
          <a:lstStyle/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</a:rPr>
              <a:t>Представления об</a:t>
            </a:r>
            <a:r>
              <a:rPr lang="ru-RU" sz="4400" b="1" i="1" dirty="0">
                <a:solidFill>
                  <a:srgbClr val="002060"/>
                </a:solidFill>
              </a:rPr>
              <a:t> </a:t>
            </a:r>
            <a:r>
              <a:rPr lang="ru-RU" sz="4400" dirty="0">
                <a:solidFill>
                  <a:srgbClr val="002060"/>
                </a:solidFill>
              </a:rPr>
              <a:t>образе идеального детского тренера, сложившиеся в сознании тренеров и родителей спортсменов,  превосходят оценку реального тренера по большинству качеств и отличаются от оценки спортсменов-подростков, в сознании которых реальный тренер лучше, нежели неведомый им идеальный.</a:t>
            </a: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  <a:cs typeface="Arial" panose="020B0604020202020204" pitchFamily="34" charset="0"/>
              </a:rPr>
              <a:t>В целом, детские тренеры довольны выбором профессии и взаимоотношениями с воспитанниками, проявляя неудовлетворенность достигнутыми в профессии результатами, материально-техническим обеспечением учебного процесса и заработной платой.</a:t>
            </a: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4400" dirty="0">
                <a:solidFill>
                  <a:srgbClr val="002060"/>
                </a:solidFill>
                <a:cs typeface="Arial" panose="020B0604020202020204" pitchFamily="34" charset="0"/>
              </a:rPr>
              <a:t>Тренеры по АФК </a:t>
            </a:r>
            <a:r>
              <a:rPr lang="ru-RU" sz="4400" dirty="0">
                <a:solidFill>
                  <a:srgbClr val="002060"/>
                </a:solidFill>
                <a:cs typeface="Times New Roman" pitchFamily="18" charset="0"/>
              </a:rPr>
              <a:t>проявляют высокую удовлетворенность достигнутыми в профессии результатами, по сравнению с другими спортивными педагогами, но не довольны отношением родителей к тренировочному процессу детей.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4400" dirty="0">
              <a:solidFill>
                <a:srgbClr val="002060"/>
              </a:solidFill>
              <a:cs typeface="Times New Roman" pitchFamily="18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2060"/>
                </a:solidFill>
                <a:cs typeface="Arial" panose="020B0604020202020204" pitchFamily="34" charset="0"/>
              </a:rPr>
              <a:t>СПАСИБО!!!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2060"/>
                </a:solidFill>
                <a:cs typeface="Arial" pitchFamily="34" charset="0"/>
              </a:rPr>
              <a:t>i.v.manzhelej@utmn.ru</a:t>
            </a:r>
            <a:endParaRPr lang="ru-RU" sz="2800" b="1" dirty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lvl="1" indent="45000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34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75034" y="6434516"/>
            <a:ext cx="5346441" cy="908401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Бальсевич</a:t>
            </a:r>
            <a:r>
              <a:rPr lang="ru-RU" sz="2800" dirty="0">
                <a:solidFill>
                  <a:srgbClr val="002060"/>
                </a:solidFill>
              </a:rPr>
              <a:t>, В.К. Гуманистический вектор спорта высших достижений // Спорт, дух. ценности, культура. - М., 1997. - </a:t>
            </a:r>
            <a:r>
              <a:rPr lang="ru-RU" sz="2800" dirty="0" err="1">
                <a:solidFill>
                  <a:srgbClr val="002060"/>
                </a:solidFill>
              </a:rPr>
              <a:t>Вып</a:t>
            </a:r>
            <a:r>
              <a:rPr lang="ru-RU" sz="2800" dirty="0">
                <a:solidFill>
                  <a:srgbClr val="002060"/>
                </a:solidFill>
              </a:rPr>
              <a:t>. 3. - С. 287-291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20576" y="740149"/>
            <a:ext cx="5421086" cy="58689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«… </a:t>
            </a:r>
            <a:r>
              <a:rPr lang="ru-RU" sz="2400" b="1" dirty="0">
                <a:solidFill>
                  <a:srgbClr val="002060"/>
                </a:solidFill>
              </a:rPr>
              <a:t>в жизни человеку бывают необходимы не только хорошо сбалансированные оптимумы физических и духовных проявлений, но и способность действовать с высокой степенью мобилизации ресурсов своего организма в экстремальных ситуациях, готовность организма "пережить" резкие возмущения (болезнь, травма, аварийные ситуации, стихийные бедствия, социально обусловленные неожиданные или долгосрочные нагрузки на психику, физические перегрузки и т.п. ).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516588" y="3674626"/>
            <a:ext cx="4935910" cy="396551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Вероятность возникновения таких критических ситуаций не столь мала, чтобы этим можно было пренебречь. Поэтому способность организма к мобилизации в таких условиях также должна формироваться путем тренировки, как и другие физические, психологические и функциональные проявления. Нет никакого сомнения, что спортивная деятельность облегчает такое формирование, опосредованно влияя на создание "запаса" функциональных возможностей организма и отрабатывая в искусственно создаваемых экстремумах будущие ответы на неожиданные, неординарные внешние воздействия, требующие срочной мобилизации функциональных резервов организма». </a:t>
            </a:r>
          </a:p>
          <a:p>
            <a:endParaRPr lang="ru-RU" dirty="0"/>
          </a:p>
          <a:p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09" y="278560"/>
            <a:ext cx="4318045" cy="335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1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106" y="677011"/>
            <a:ext cx="9952892" cy="59348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целенаправленное создание условий и стимулирование развития человека, реализации его задатков и внутренних резервов; процесс субъект-субъектного взаимодействия, направленный на выработку определенных личностных качеств, которые задаются различными институтами общества» [В.И. </a:t>
            </a:r>
            <a:r>
              <a:rPr lang="ru-RU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Загвязинский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в детско-юношеском  спорте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это взаимодействие тренера и ребенка, ориентированное на развитие кондиционных, двигательных, познавательных способностей и духовно-нравственных качеств спортсмена.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Социально-психологическое сопровождение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детско-юношеском спорте – это процесс изучения особенностей субъектов и спортивной среды учреждения с целью создания благоприятных условий и возможностей для развития свойств и качеств личности спортсмена, необходимых для социализации и достижения спортивных результатов.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15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109946" y="1055080"/>
            <a:ext cx="9223058" cy="57553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В Стратегии национальной безопасности Российской Федерации определены следующие традиционные духовно-нравственные ценности: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приоритет духовного над материальным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 защита человеческой жизни, прав и свобод человека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семья, созидательный труд, служение Отечеству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нормы морали и нравственности, гуманизм, милосердие, справедливость, взаимопомощь, коллективизм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историческое единство народов России, преемственность истории нашей Родины </a:t>
            </a:r>
          </a:p>
        </p:txBody>
      </p:sp>
    </p:spTree>
    <p:extLst>
      <p:ext uri="{BB962C8B-B14F-4D97-AF65-F5344CB8AC3E}">
        <p14:creationId xmlns:p14="http://schemas.microsoft.com/office/powerpoint/2010/main" val="36583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53751" y="952856"/>
            <a:ext cx="10422294" cy="71565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«Социальная среда есть истинный рычаг воспитательного процесса, вся роль учителя сводится к управлению этим рычагом».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Л.С. Выготский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«Весь облик человека, изменение его наследственных черт, развитие его «индивидуальных и социальных» свойств, 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физическое, умственное, нравственное, эстетическое… проявляется не наследственностью,</a:t>
            </a:r>
            <a:r>
              <a:rPr lang="ru-RU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влиянием окружающей среды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условиями жизни, питания, местности, жилища, работы, обычаями, обрядами, привычками, «различиями в звуках языка, на котором мы привыкли передавать все наши мысли и ощущения», педагогически целенаправленными упражнениями – воспитанием». П.Ф. Лесгафт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«Все воспитывает: обстоятельства, вещи, действия, поступки людей, иногда и совсем не знакомых. Собственно воспитательный процесс является одним из факторов, формирующих человека. </a:t>
            </a:r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Воспитывает не только или не столько сам воспитатель, сколько среда, которая организуется наиболее выгодным образом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А.С. Макаренко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Влияние личности воспитателя на молодую душу составляет  ту воспитательную силу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которую нельзя заменить ни учебниками, ни моральными сентенциями, ни системой наказаний и поощрений»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К.Д. Ушинский</a:t>
            </a: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23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5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533" y="0"/>
            <a:ext cx="10374489" cy="63217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Воспитательный потенциал спорта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96857"/>
              </p:ext>
            </p:extLst>
          </p:nvPr>
        </p:nvGraphicFramePr>
        <p:xfrm>
          <a:off x="628073" y="555347"/>
          <a:ext cx="12404436" cy="694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73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Что может</a:t>
                      </a:r>
                      <a:r>
                        <a:rPr lang="ru-RU" sz="1800" baseline="0" dirty="0"/>
                        <a:t> дать спорт детям?</a:t>
                      </a:r>
                      <a:endParaRPr lang="ru-RU" sz="1800" dirty="0"/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Общекультурные компетенции  выпускников </a:t>
                      </a:r>
                    </a:p>
                    <a:p>
                      <a:pPr algn="ctr"/>
                      <a:r>
                        <a:rPr lang="ru-RU" sz="1200" dirty="0"/>
                        <a:t>(рекомендации Совета Европы)</a:t>
                      </a: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Условия</a:t>
                      </a:r>
                      <a:r>
                        <a:rPr lang="ru-RU" sz="1800" baseline="0" dirty="0"/>
                        <a:t> актуализации воспитательного потенциала </a:t>
                      </a:r>
                      <a:r>
                        <a:rPr lang="ru-RU" sz="1800" dirty="0"/>
                        <a:t>спорта</a:t>
                      </a: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24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общую культуру: 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</a:rPr>
                        <a:t>интеллектуальное, эстетическое, эмоциональное, нравственное, духовное развитие </a:t>
                      </a:r>
                    </a:p>
                  </a:txBody>
                  <a:tcPr marL="106934" marR="106934" marT="50408" marB="50408"/>
                </a:tc>
                <a:tc rowSpan="4">
                  <a:txBody>
                    <a:bodyPr/>
                    <a:lstStyle/>
                    <a:p>
                      <a:pPr eaLnBrk="1" hangingPunct="1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умение действовать автономно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защищать свои права, планировать и организовывать деятельность, самообучаться</a:t>
                      </a:r>
                    </a:p>
                    <a:p>
                      <a:pPr eaLnBrk="1" hangingPunct="1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способность работать с разными видами информации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критически анализировать сведения</a:t>
                      </a:r>
                    </a:p>
                    <a:p>
                      <a:pPr eaLnBrk="1" hangingPunct="1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умение работать в группе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устанавливать контакты, разрешать конфликты</a:t>
                      </a: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eaLnBrk="1" hangingPunct="1"/>
                      <a:endParaRPr lang="ru-RU" sz="16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106934" marR="106934" marT="50408" marB="50408"/>
                </a:tc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субъекты: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профессионально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 компетентные и личностно зрелые кадры, мотивированные  спортсмены и родители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социальный компонент: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развитые спортивные традиции, идеалы и ценности; открытые, доброжелательные взаимоотношения;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широкие социальные связи</a:t>
                      </a: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749">
                <a:tc row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культуру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соц. отношений: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</a:rPr>
                        <a:t>коммуникабельность, способности работать в команде, ответственность,</a:t>
                      </a:r>
                    </a:p>
                    <a:p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</a:rPr>
                        <a:t>конкурентоспособность</a:t>
                      </a:r>
                    </a:p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культуру двигательной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</a:rPr>
                        <a:t> деятельности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физические кондиции,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технико-тактическая подготовка, ППФ подготовка</a:t>
                      </a:r>
                    </a:p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культуру физического здоровья и телосложения: 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формирование здоровья и телосложения,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профилактика заболеваний,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формирование  спортивного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effectLst/>
                        </a:rPr>
                        <a:t> стиля жизни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06934" marR="106934" marT="50408" marB="5040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7909">
                <a:tc vMerge="1">
                  <a:txBody>
                    <a:bodyPr/>
                    <a:lstStyle/>
                    <a:p>
                      <a:endParaRPr lang="ru-RU" sz="1600" b="1" baseline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106934" marR="106934" marT="50408" marB="5040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технологический</a:t>
                      </a:r>
                      <a:r>
                        <a:rPr lang="ru-RU" sz="1600" b="1" baseline="0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 компонент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инновационные технологии и методы; высокий уровень программно-методического обеспечения; эффективность использования образовательных ресурсов для решения комплекса задач</a:t>
                      </a:r>
                    </a:p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cs typeface="Arial" pitchFamily="34" charset="0"/>
                        </a:rPr>
                        <a:t>пространственно-предметный компонент: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cs typeface="Arial" pitchFamily="34" charset="0"/>
                        </a:rPr>
                        <a:t>современная архитектура и дизайн спортивных залов, площадок; оснащенность качественным оборудованием и инвентарем; насыщенность спортивными символами; соответствующие санитарно-гигиенические условия</a:t>
                      </a:r>
                    </a:p>
                  </a:txBody>
                  <a:tcPr marL="106934" marR="106934" marT="50408" marB="504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27">
                <a:tc>
                  <a:txBody>
                    <a:bodyPr/>
                    <a:lstStyle/>
                    <a:p>
                      <a:endParaRPr lang="ru-RU" sz="1600" b="1" baseline="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9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9946" y="404449"/>
            <a:ext cx="9223058" cy="6866791"/>
          </a:xfrm>
        </p:spPr>
        <p:txBody>
          <a:bodyPr>
            <a:normAutofit fontScale="55000" lnSpcReduction="20000"/>
          </a:bodyPr>
          <a:lstStyle/>
          <a:p>
            <a:pPr indent="0" algn="just">
              <a:buNone/>
            </a:pPr>
            <a:r>
              <a:rPr lang="ru-RU" sz="3400" b="1" dirty="0">
                <a:solidFill>
                  <a:srgbClr val="002060"/>
                </a:solidFill>
                <a:cs typeface="Times New Roman" panose="02020603050405020304" pitchFamily="18" charset="0"/>
              </a:rPr>
              <a:t>Цели воспитания в ДЮСШ</a:t>
            </a: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: </a:t>
            </a:r>
          </a:p>
          <a:p>
            <a:pPr indent="457200" algn="just"/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Создание благоприятных условий и возможностей для духовного и нравственного, интеллектуального и физического развития обучающихся (спортсменов). </a:t>
            </a:r>
          </a:p>
          <a:p>
            <a:pPr indent="457200" algn="just"/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Нормативное, правовое, программно-методическое, кадровое и материально-техническое обеспечение целенаправленного, интегративного процесса воспитания, обучения и тренировки. </a:t>
            </a:r>
          </a:p>
          <a:p>
            <a:pPr indent="0" algn="just">
              <a:buNone/>
            </a:pPr>
            <a:r>
              <a:rPr lang="ru-RU" sz="3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Задачи воспитания: </a:t>
            </a:r>
          </a:p>
          <a:p>
            <a:pPr indent="0" algn="just">
              <a:buNone/>
            </a:pP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1. Культивирование гуманистических ценностей воспитания, где главным критерием является развитие личности ребенка. </a:t>
            </a:r>
          </a:p>
          <a:p>
            <a:pPr indent="0" algn="just">
              <a:buNone/>
            </a:pP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2. Формирование у спортсменов гуманистической картины мира, приобщение к общечеловеческим ценностям, освоение и трансляция этих ценностей в социуме. </a:t>
            </a:r>
          </a:p>
          <a:p>
            <a:pPr indent="0" algn="just">
              <a:buNone/>
            </a:pP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3. Становление у спортсменов гражданского самосознания, ответственности за судьбу Родины, потребности в здоровом образе жизни, активной жизненной позиции. </a:t>
            </a:r>
          </a:p>
          <a:p>
            <a:pPr indent="0" algn="just">
              <a:buNone/>
            </a:pP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4. Координация взаимодействие спортивной школы и семьи, спортивной школы и социума.</a:t>
            </a:r>
          </a:p>
          <a:p>
            <a:pPr indent="0" algn="just">
              <a:buNone/>
            </a:pPr>
            <a:r>
              <a:rPr lang="ru-RU" sz="3400" dirty="0">
                <a:solidFill>
                  <a:srgbClr val="002060"/>
                </a:solidFill>
                <a:cs typeface="Times New Roman" panose="02020603050405020304" pitchFamily="18" charset="0"/>
              </a:rPr>
              <a:t>5. Развитие и упрочение детской организации как основы социализации, социальной адаптации, творческого развития каждого обучающегося.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15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3569" y="1046288"/>
            <a:ext cx="9223058" cy="5808065"/>
          </a:xfrm>
        </p:spPr>
        <p:txBody>
          <a:bodyPr>
            <a:normAutofit fontScale="85000" lnSpcReduction="10000"/>
          </a:bodyPr>
          <a:lstStyle/>
          <a:p>
            <a:pPr marL="0" indent="0" algn="ctr" fontAlgn="t">
              <a:buNone/>
            </a:pPr>
            <a:r>
              <a:rPr lang="ru-RU" sz="2400" b="1" dirty="0">
                <a:solidFill>
                  <a:srgbClr val="002060"/>
                </a:solidFill>
              </a:rPr>
              <a:t>ЗАДАЧИ СОЦИАЛЬНО-ПСИХОЛОГИЧЕСКОГО СОПРОВОЖДЕНИЯ </a:t>
            </a:r>
          </a:p>
          <a:p>
            <a:pPr marL="0" indent="0" algn="ctr" fontAlgn="t">
              <a:buNone/>
            </a:pPr>
            <a:r>
              <a:rPr lang="ru-RU" sz="2400" b="1" dirty="0">
                <a:solidFill>
                  <a:srgbClr val="002060"/>
                </a:solidFill>
              </a:rPr>
              <a:t>В ДЮСШ</a:t>
            </a:r>
            <a:endParaRPr lang="ru-RU" sz="2400" dirty="0">
              <a:solidFill>
                <a:srgbClr val="002060"/>
              </a:solidFill>
            </a:endParaRP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Изучение особенностей субъектов,  условий и возможностей спортивной среды</a:t>
            </a: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Выявление спортивных талантов, а также проблемных зон, опорных позиций и точек роста для актуализации потенциала спортивной среды</a:t>
            </a: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Разработка рекомендаций для администрации, тренеров, спортсменов, родителей спортсменов</a:t>
            </a: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Оказание социально-психологической поддержки и помощи тренерам, спортсменам и  родителям спортсменов</a:t>
            </a: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Создание условий для социально-психологического просвещения тренеров, спортсменов и родителей спортсменов</a:t>
            </a:r>
          </a:p>
          <a:p>
            <a:pPr marL="457200" indent="-457200" fontAlgn="t">
              <a:buAutoNum type="arabicPeriod"/>
            </a:pPr>
            <a:r>
              <a:rPr lang="ru-RU" sz="2400" dirty="0">
                <a:solidFill>
                  <a:srgbClr val="002060"/>
                </a:solidFill>
              </a:rPr>
              <a:t>Оказание помощи в программно-методическом обеспечении воспитания, обучения  и тренировки.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86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74235" y="167952"/>
            <a:ext cx="9159270" cy="523512"/>
          </a:xfrm>
        </p:spPr>
        <p:txBody>
          <a:bodyPr>
            <a:normAutofit fontScale="90000"/>
          </a:bodyPr>
          <a:lstStyle/>
          <a:p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должен быть детский тренер ХХ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века?</a:t>
            </a:r>
            <a:br>
              <a:rPr lang="ru-RU" sz="1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1400" b="1" dirty="0">
                <a:solidFill>
                  <a:srgbClr val="002060"/>
                </a:solidFill>
              </a:rPr>
            </a:br>
            <a:endParaRPr lang="ru-RU" sz="13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300092"/>
              </p:ext>
            </p:extLst>
          </p:nvPr>
        </p:nvGraphicFramePr>
        <p:xfrm>
          <a:off x="932873" y="1016992"/>
          <a:ext cx="12099635" cy="63447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5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6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503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Значимые качества детского тренера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38">
                <a:tc rowSpan="2"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Сфера проявления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Требуемые качества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77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Ильин Е.П., 2008; </a:t>
                      </a:r>
                    </a:p>
                    <a:p>
                      <a:pPr algn="ctr"/>
                      <a:r>
                        <a:rPr lang="ru-RU" sz="1400" b="1" dirty="0" err="1">
                          <a:solidFill>
                            <a:srgbClr val="002060"/>
                          </a:solidFill>
                        </a:rPr>
                        <a:t>Р.С.Уэйнберг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</a:rPr>
                        <a:t>Д.Голдуэл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, 2001</a:t>
                      </a:r>
                      <a:endParaRPr lang="ru-RU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rgbClr val="002060"/>
                          </a:solidFill>
                        </a:rPr>
                        <a:t>Неверкович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С.Д.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, 2006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58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Профессиональные качества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предусмотрительность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внимание к детям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способность к творчеству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физическая подготовленность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коммуникативные способности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умение управлять собой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организаторские способности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лидерские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качества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антиципация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способности планировать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любовь к детям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эрудиция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проектное мышление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лидерские качества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проектная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культура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корпоративная культура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дисциплинированность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трудолюбие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открытость новому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направленность на развитие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событийность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54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Личностные качества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нравственность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педантичность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активность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упорство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развитые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волевые качества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доброжелательность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чуткость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отзывчивость</a:t>
                      </a:r>
                    </a:p>
                    <a:p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искренность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доброта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справедливость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отзывчивость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честность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сопереживание 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волевые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качества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уравновешенность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выдержка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самообладание 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решительность </a:t>
                      </a:r>
                    </a:p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терпеливость</a:t>
                      </a:r>
                      <a:endParaRPr lang="ru-RU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7667" cy="6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1905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2767</TotalTime>
  <Words>1688</Words>
  <Application>Microsoft Office PowerPoint</Application>
  <PresentationFormat>Произвольный</PresentationFormat>
  <Paragraphs>165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Сектор</vt:lpstr>
      <vt:lpstr>Воспитание и социально-психологическое сопровождение в детско-юношеском спорте</vt:lpstr>
      <vt:lpstr>.</vt:lpstr>
      <vt:lpstr>Презентация PowerPoint</vt:lpstr>
      <vt:lpstr>Презентация PowerPoint</vt:lpstr>
      <vt:lpstr>Презентация PowerPoint</vt:lpstr>
      <vt:lpstr>Воспитательный потенциал спорта</vt:lpstr>
      <vt:lpstr>Презентация PowerPoint</vt:lpstr>
      <vt:lpstr>Презентация PowerPoint</vt:lpstr>
      <vt:lpstr>   Каким должен быть детский тренер ХХI века?   </vt:lpstr>
      <vt:lpstr>Презентация PowerPoint</vt:lpstr>
      <vt:lpstr>Значимые качества тренеров</vt:lpstr>
      <vt:lpstr>Значимые качества тренеров АФК (ранг)</vt:lpstr>
      <vt:lpstr>Значимые качества  идеального и реального  тренера (в баллах) </vt:lpstr>
      <vt:lpstr>Удовлетворенность тренеров (в %)</vt:lpstr>
      <vt:lpstr>Презентация PowerPoint</vt:lpstr>
      <vt:lpstr> Выводы: </vt:lpstr>
      <vt:lpstr> Выводы: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Фаттахова Александра Николаевна</dc:creator>
  <cp:lastModifiedBy>Ynost</cp:lastModifiedBy>
  <cp:revision>244</cp:revision>
  <cp:lastPrinted>2018-10-16T11:19:44Z</cp:lastPrinted>
  <dcterms:created xsi:type="dcterms:W3CDTF">2017-12-26T09:56:39Z</dcterms:created>
  <dcterms:modified xsi:type="dcterms:W3CDTF">2022-08-26T03:53:26Z</dcterms:modified>
</cp:coreProperties>
</file>